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9"/>
  </p:notesMasterIdLst>
  <p:sldIdLst>
    <p:sldId id="256" r:id="rId2"/>
    <p:sldId id="257" r:id="rId3"/>
    <p:sldId id="258" r:id="rId4"/>
    <p:sldId id="259" r:id="rId5"/>
    <p:sldId id="260" r:id="rId6"/>
    <p:sldId id="270" r:id="rId7"/>
    <p:sldId id="271" r:id="rId8"/>
    <p:sldId id="272" r:id="rId9"/>
    <p:sldId id="261" r:id="rId10"/>
    <p:sldId id="274" r:id="rId11"/>
    <p:sldId id="275" r:id="rId12"/>
    <p:sldId id="276" r:id="rId13"/>
    <p:sldId id="282" r:id="rId14"/>
    <p:sldId id="262" r:id="rId15"/>
    <p:sldId id="280" r:id="rId16"/>
    <p:sldId id="281" r:id="rId17"/>
    <p:sldId id="28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3" d="100"/>
          <a:sy n="83" d="100"/>
        </p:scale>
        <p:origin x="1450"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0A4AE2-42E5-8546-9E99-48C5A299967B}" type="datetimeFigureOut">
              <a:rPr lang="en-US" smtClean="0"/>
              <a:t>9/14/2021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201A9B-0B9F-DA40-81E8-CE17525B86C7}" type="slidenum">
              <a:rPr lang="en-US" smtClean="0"/>
              <a:t>‹#›</a:t>
            </a:fld>
            <a:endParaRPr lang="en-US"/>
          </a:p>
        </p:txBody>
      </p:sp>
    </p:spTree>
    <p:extLst>
      <p:ext uri="{BB962C8B-B14F-4D97-AF65-F5344CB8AC3E}">
        <p14:creationId xmlns:p14="http://schemas.microsoft.com/office/powerpoint/2010/main" val="98425260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201A9B-0B9F-DA40-81E8-CE17525B86C7}" type="slidenum">
              <a:rPr lang="en-US" smtClean="0"/>
              <a:t>5</a:t>
            </a:fld>
            <a:endParaRPr lang="en-US"/>
          </a:p>
        </p:txBody>
      </p:sp>
    </p:spTree>
    <p:extLst>
      <p:ext uri="{BB962C8B-B14F-4D97-AF65-F5344CB8AC3E}">
        <p14:creationId xmlns:p14="http://schemas.microsoft.com/office/powerpoint/2010/main" val="3335589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B7C3F878-F5E8-489B-AC8A-64F2A7E22C28}" type="datetimeFigureOut">
              <a:rPr lang="en-US" smtClean="0"/>
              <a:pPr/>
              <a:t>9/14/2021</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51FC063-5EA9-49AF-AFAF-D68C9E82B23B}" type="slidenum">
              <a:rPr lang="en-US" smtClean="0"/>
              <a:pPr/>
              <a:t>‹#›</a:t>
            </a:fld>
            <a:endParaRPr lang="en-US" dirty="0"/>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7988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C3F878-F5E8-489B-AC8A-64F2A7E22C28}" type="datetimeFigureOut">
              <a:rPr lang="en-US" smtClean="0"/>
              <a:pPr/>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extLst>
      <p:ext uri="{BB962C8B-B14F-4D97-AF65-F5344CB8AC3E}">
        <p14:creationId xmlns:p14="http://schemas.microsoft.com/office/powerpoint/2010/main" val="3452366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C3F878-F5E8-489B-AC8A-64F2A7E22C28}" type="datetimeFigureOut">
              <a:rPr lang="en-US" smtClean="0"/>
              <a:pPr/>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6692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7C3F878-F5E8-489B-AC8A-64F2A7E22C28}" type="datetimeFigureOut">
              <a:rPr lang="en-US" smtClean="0"/>
              <a:pPr/>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Tree>
    <p:extLst>
      <p:ext uri="{BB962C8B-B14F-4D97-AF65-F5344CB8AC3E}">
        <p14:creationId xmlns:p14="http://schemas.microsoft.com/office/powerpoint/2010/main" val="2321025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7C3F878-F5E8-489B-AC8A-64F2A7E22C28}" type="datetimeFigureOut">
              <a:rPr lang="en-US" smtClean="0"/>
              <a:pPr/>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1FC063-5EA9-49AF-AFAF-D68C9E82B23B}" type="slidenum">
              <a:rPr lang="en-US" smtClean="0"/>
              <a:pPr/>
              <a:t>‹#›</a:t>
            </a:fld>
            <a:endParaRPr lang="en-US" dirty="0"/>
          </a:p>
        </p:txBody>
      </p:sp>
    </p:spTree>
    <p:extLst>
      <p:ext uri="{BB962C8B-B14F-4D97-AF65-F5344CB8AC3E}">
        <p14:creationId xmlns:p14="http://schemas.microsoft.com/office/powerpoint/2010/main" val="3854030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C3F878-F5E8-489B-AC8A-64F2A7E22C28}" type="datetimeFigureOut">
              <a:rPr lang="en-US" smtClean="0"/>
              <a:pPr/>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51FC063-5EA9-49AF-AFAF-D68C9E82B23B}" type="slidenum">
              <a:rPr lang="en-US" smtClean="0"/>
              <a:pPr/>
              <a:t>‹#›</a:t>
            </a:fld>
            <a:endParaRPr lang="en-US" dirty="0"/>
          </a:p>
        </p:txBody>
      </p:sp>
    </p:spTree>
    <p:extLst>
      <p:ext uri="{BB962C8B-B14F-4D97-AF65-F5344CB8AC3E}">
        <p14:creationId xmlns:p14="http://schemas.microsoft.com/office/powerpoint/2010/main" val="2584955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3F878-F5E8-489B-AC8A-64F2A7E22C28}" type="datetimeFigureOut">
              <a:rPr lang="en-US" smtClean="0"/>
              <a:pPr/>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51FC063-5EA9-49AF-AFAF-D68C9E82B23B}" type="slidenum">
              <a:rPr lang="en-US" smtClean="0"/>
              <a:pPr/>
              <a:t>‹#›</a:t>
            </a:fld>
            <a:endParaRPr lang="en-US" dirty="0"/>
          </a:p>
        </p:txBody>
      </p:sp>
    </p:spTree>
    <p:extLst>
      <p:ext uri="{BB962C8B-B14F-4D97-AF65-F5344CB8AC3E}">
        <p14:creationId xmlns:p14="http://schemas.microsoft.com/office/powerpoint/2010/main" val="2517290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smtClean="0"/>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3F878-F5E8-489B-AC8A-64F2A7E22C28}" type="datetimeFigureOut">
              <a:rPr lang="en-US" smtClean="0"/>
              <a:pPr/>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Tree>
    <p:extLst>
      <p:ext uri="{BB962C8B-B14F-4D97-AF65-F5344CB8AC3E}">
        <p14:creationId xmlns:p14="http://schemas.microsoft.com/office/powerpoint/2010/main" val="2153549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3F878-F5E8-489B-AC8A-64F2A7E22C28}" type="datetimeFigureOut">
              <a:rPr lang="en-US" smtClean="0"/>
              <a:pPr/>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Tree>
    <p:extLst>
      <p:ext uri="{BB962C8B-B14F-4D97-AF65-F5344CB8AC3E}">
        <p14:creationId xmlns:p14="http://schemas.microsoft.com/office/powerpoint/2010/main" val="3589639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C3F878-F5E8-489B-AC8A-64F2A7E22C28}" type="datetimeFigureOut">
              <a:rPr lang="en-US" smtClean="0"/>
              <a:pPr/>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extLst>
      <p:ext uri="{BB962C8B-B14F-4D97-AF65-F5344CB8AC3E}">
        <p14:creationId xmlns:p14="http://schemas.microsoft.com/office/powerpoint/2010/main" val="4036987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C3F878-F5E8-489B-AC8A-64F2A7E22C28}" type="datetimeFigureOut">
              <a:rPr lang="en-US" smtClean="0"/>
              <a:pPr/>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extLst>
      <p:ext uri="{BB962C8B-B14F-4D97-AF65-F5344CB8AC3E}">
        <p14:creationId xmlns:p14="http://schemas.microsoft.com/office/powerpoint/2010/main" val="2354989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fld id="{B7C3F878-F5E8-489B-AC8A-64F2A7E22C28}" type="datetimeFigureOut">
              <a:rPr lang="en-US" smtClean="0"/>
              <a:pPr/>
              <a:t>9/14/2021</a:t>
            </a:fld>
            <a:endParaRPr lang="en-US" dirty="0"/>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651FC063-5EA9-49AF-AFAF-D68C9E82B23B}" type="slidenum">
              <a:rPr lang="en-US" smtClean="0"/>
              <a:pPr/>
              <a:t>‹#›</a:t>
            </a:fld>
            <a:endParaRPr lang="en-US" dirty="0"/>
          </a:p>
        </p:txBody>
      </p:sp>
    </p:spTree>
    <p:extLst>
      <p:ext uri="{BB962C8B-B14F-4D97-AF65-F5344CB8AC3E}">
        <p14:creationId xmlns:p14="http://schemas.microsoft.com/office/powerpoint/2010/main" val="204184162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16666" y="610903"/>
            <a:ext cx="5960533" cy="3818467"/>
          </a:xfrm>
        </p:spPr>
        <p:txBody>
          <a:bodyPr anchor="b">
            <a:noAutofit/>
          </a:bodyPr>
          <a:lstStyle/>
          <a:p>
            <a:pPr algn="l"/>
            <a:r>
              <a:rPr lang="en-AU" sz="3500" dirty="0" smtClean="0">
                <a:solidFill>
                  <a:schemeClr val="bg1"/>
                </a:solidFill>
                <a:latin typeface="Times New Roman" panose="02020603050405020304" pitchFamily="18" charset="0"/>
                <a:cs typeface="Times New Roman" panose="02020603050405020304" pitchFamily="18" charset="0"/>
              </a:rPr>
              <a:t>Dr. Poudevigne</a:t>
            </a:r>
          </a:p>
          <a:p>
            <a:pPr algn="l"/>
            <a:endParaRPr lang="en-AU" sz="4400" dirty="0" smtClean="0">
              <a:solidFill>
                <a:schemeClr val="bg1"/>
              </a:solidFill>
              <a:latin typeface="Times New Roman" panose="02020603050405020304" pitchFamily="18" charset="0"/>
              <a:cs typeface="Times New Roman" panose="02020603050405020304" pitchFamily="18" charset="0"/>
            </a:endParaRPr>
          </a:p>
          <a:p>
            <a:pPr algn="l"/>
            <a:r>
              <a:rPr lang="en-AU" sz="4200" dirty="0" smtClean="0">
                <a:solidFill>
                  <a:schemeClr val="bg1"/>
                </a:solidFill>
                <a:latin typeface="Times New Roman" panose="02020603050405020304" pitchFamily="18" charset="0"/>
                <a:cs typeface="Times New Roman" panose="02020603050405020304" pitchFamily="18" charset="0"/>
              </a:rPr>
              <a:t>Risk Management</a:t>
            </a:r>
            <a:endParaRPr lang="en-AU" sz="4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2569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latin typeface="Times New Roman" panose="02020603050405020304" pitchFamily="18" charset="0"/>
                <a:cs typeface="Times New Roman" panose="02020603050405020304" pitchFamily="18" charset="0"/>
              </a:rPr>
              <a:t>O</a:t>
            </a:r>
            <a:r>
              <a:rPr lang="en-AU" dirty="0" smtClean="0">
                <a:latin typeface="Times New Roman" panose="02020603050405020304" pitchFamily="18" charset="0"/>
                <a:cs typeface="Times New Roman" panose="02020603050405020304" pitchFamily="18" charset="0"/>
              </a:rPr>
              <a:t>bjectives</a:t>
            </a:r>
            <a:endParaRPr lang="en-AU"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lvl="0" indent="-457200">
              <a:buFont typeface="+mj-lt"/>
              <a:buAutoNum type="arabicPeriod"/>
            </a:pPr>
            <a:r>
              <a:rPr lang="en-US" sz="2800" dirty="0">
                <a:latin typeface="Times New Roman" panose="02020603050405020304" pitchFamily="18" charset="0"/>
                <a:cs typeface="Times New Roman" panose="02020603050405020304" pitchFamily="18" charset="0"/>
              </a:rPr>
              <a:t>Define risk and risk management</a:t>
            </a:r>
          </a:p>
          <a:p>
            <a:pPr marL="457200" lvl="0" indent="-457200">
              <a:buFont typeface="+mj-lt"/>
              <a:buAutoNum type="arabicPeriod"/>
            </a:pPr>
            <a:r>
              <a:rPr lang="en-US" sz="2800" dirty="0">
                <a:latin typeface="Times New Roman" panose="02020603050405020304" pitchFamily="18" charset="0"/>
                <a:cs typeface="Times New Roman" panose="02020603050405020304" pitchFamily="18" charset="0"/>
              </a:rPr>
              <a:t>Outline key risk issues and types of risk</a:t>
            </a:r>
          </a:p>
          <a:p>
            <a:pPr marL="457200" lvl="0" indent="-457200">
              <a:buFont typeface="+mj-lt"/>
              <a:buAutoNum type="arabicPeriod"/>
            </a:pPr>
            <a:r>
              <a:rPr lang="en-US" sz="2800" dirty="0">
                <a:latin typeface="Times New Roman" panose="02020603050405020304" pitchFamily="18" charset="0"/>
                <a:cs typeface="Times New Roman" panose="02020603050405020304" pitchFamily="18" charset="0"/>
              </a:rPr>
              <a:t>Identify concrete methods for minimizing </a:t>
            </a:r>
            <a:r>
              <a:rPr lang="en-US" sz="2800" dirty="0" smtClean="0">
                <a:latin typeface="Times New Roman" panose="02020603050405020304" pitchFamily="18" charset="0"/>
                <a:cs typeface="Times New Roman" panose="02020603050405020304" pitchFamily="18" charset="0"/>
              </a:rPr>
              <a:t>risk</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3874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What is Risk?</a:t>
            </a:r>
          </a:p>
        </p:txBody>
      </p:sp>
      <p:sp>
        <p:nvSpPr>
          <p:cNvPr id="3" name="Content Placeholder 2"/>
          <p:cNvSpPr>
            <a:spLocks noGrp="1"/>
          </p:cNvSpPr>
          <p:nvPr>
            <p:ph idx="1"/>
          </p:nvPr>
        </p:nvSpPr>
        <p:spPr>
          <a:xfrm>
            <a:off x="524934" y="1563727"/>
            <a:ext cx="8229600" cy="4525963"/>
          </a:xfrm>
        </p:spPr>
        <p:txBody>
          <a:bodyPr>
            <a:noAutofit/>
          </a:bodyPr>
          <a:lstStyle/>
          <a:p>
            <a:r>
              <a:rPr lang="en-US" sz="2800" dirty="0" smtClean="0">
                <a:latin typeface="Times New Roman" panose="02020603050405020304" pitchFamily="18" charset="0"/>
                <a:cs typeface="Times New Roman" panose="02020603050405020304" pitchFamily="18" charset="0"/>
              </a:rPr>
              <a:t>An </a:t>
            </a:r>
            <a:r>
              <a:rPr lang="en-US" sz="2800" dirty="0">
                <a:latin typeface="Times New Roman" panose="02020603050405020304" pitchFamily="18" charset="0"/>
                <a:cs typeface="Times New Roman" panose="02020603050405020304" pitchFamily="18" charset="0"/>
              </a:rPr>
              <a:t>uncertainty or chance of loss, usually accidental loss, which is sudden, unusual, or unforeseen </a:t>
            </a:r>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van der </a:t>
            </a:r>
            <a:r>
              <a:rPr lang="en-US" sz="2800" dirty="0" smtClean="0">
                <a:latin typeface="Times New Roman" panose="02020603050405020304" pitchFamily="18" charset="0"/>
                <a:cs typeface="Times New Roman" panose="02020603050405020304" pitchFamily="18" charset="0"/>
              </a:rPr>
              <a:t>Smissen, 1990)</a:t>
            </a: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D</a:t>
            </a:r>
            <a:r>
              <a:rPr lang="en-US" sz="2800" dirty="0" smtClean="0">
                <a:latin typeface="Times New Roman" panose="02020603050405020304" pitchFamily="18" charset="0"/>
                <a:cs typeface="Times New Roman" panose="02020603050405020304" pitchFamily="18" charset="0"/>
              </a:rPr>
              <a:t>angers </a:t>
            </a:r>
            <a:r>
              <a:rPr lang="en-US" sz="2800" dirty="0">
                <a:latin typeface="Times New Roman" panose="02020603050405020304" pitchFamily="18" charset="0"/>
                <a:cs typeface="Times New Roman" panose="02020603050405020304" pitchFamily="18" charset="0"/>
              </a:rPr>
              <a:t>that we seek to actively identify, confront and control” </a:t>
            </a:r>
            <a:r>
              <a:rPr lang="en-US" sz="2800" dirty="0" smtClean="0">
                <a:latin typeface="Times New Roman" panose="02020603050405020304" pitchFamily="18" charset="0"/>
                <a:cs typeface="Times New Roman" panose="02020603050405020304" pitchFamily="18" charset="0"/>
              </a:rPr>
              <a:t>(Giddons, 1998, p</a:t>
            </a:r>
            <a:r>
              <a:rPr lang="en-US" sz="2800" dirty="0">
                <a:latin typeface="Times New Roman" panose="02020603050405020304" pitchFamily="18" charset="0"/>
                <a:cs typeface="Times New Roman" panose="02020603050405020304" pitchFamily="18" charset="0"/>
              </a:rPr>
              <a:t>. 23</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probability that a hazard will lead to a loss” </a:t>
            </a:r>
            <a:r>
              <a:rPr lang="en-US" sz="2800" dirty="0" smtClean="0">
                <a:latin typeface="Times New Roman" panose="02020603050405020304" pitchFamily="18" charset="0"/>
                <a:cs typeface="Times New Roman" panose="02020603050405020304" pitchFamily="18" charset="0"/>
              </a:rPr>
              <a:t>(Griffith, 2011, p</a:t>
            </a:r>
            <a:r>
              <a:rPr lang="en-US" sz="2800" dirty="0">
                <a:latin typeface="Times New Roman" panose="02020603050405020304" pitchFamily="18" charset="0"/>
                <a:cs typeface="Times New Roman" panose="02020603050405020304" pitchFamily="18" charset="0"/>
              </a:rPr>
              <a:t>. 1</a:t>
            </a:r>
            <a:r>
              <a:rPr lang="en-US" sz="2800" dirty="0" smtClean="0">
                <a:latin typeface="Times New Roman" panose="02020603050405020304" pitchFamily="18" charset="0"/>
                <a:cs typeface="Times New Roman" panose="02020603050405020304" pitchFamily="18" charset="0"/>
              </a:rPr>
              <a:t>)</a:t>
            </a:r>
          </a:p>
          <a:p>
            <a:pPr lvl="1"/>
            <a:r>
              <a:rPr lang="en-US" dirty="0">
                <a:solidFill>
                  <a:schemeClr val="accent1">
                    <a:lumMod val="50000"/>
                  </a:schemeClr>
                </a:solidFill>
                <a:latin typeface="Times New Roman" panose="02020603050405020304" pitchFamily="18" charset="0"/>
                <a:cs typeface="Times New Roman" panose="02020603050405020304" pitchFamily="18" charset="0"/>
              </a:rPr>
              <a:t> </a:t>
            </a:r>
            <a:r>
              <a:rPr lang="en-US" dirty="0" smtClean="0">
                <a:solidFill>
                  <a:schemeClr val="accent1">
                    <a:lumMod val="50000"/>
                  </a:schemeClr>
                </a:solidFill>
                <a:latin typeface="Times New Roman" panose="02020603050405020304" pitchFamily="18" charset="0"/>
                <a:cs typeface="Times New Roman" panose="02020603050405020304" pitchFamily="18" charset="0"/>
              </a:rPr>
              <a:t>Apply </a:t>
            </a:r>
            <a:r>
              <a:rPr lang="en-US" dirty="0">
                <a:solidFill>
                  <a:schemeClr val="accent1">
                    <a:lumMod val="50000"/>
                  </a:schemeClr>
                </a:solidFill>
                <a:latin typeface="Times New Roman" panose="02020603050405020304" pitchFamily="18" charset="0"/>
                <a:cs typeface="Times New Roman" panose="02020603050405020304" pitchFamily="18" charset="0"/>
              </a:rPr>
              <a:t>to any component of the facility or event that could engender a loss or negative </a:t>
            </a:r>
            <a:r>
              <a:rPr lang="en-US" dirty="0" smtClean="0">
                <a:solidFill>
                  <a:schemeClr val="accent1">
                    <a:lumMod val="50000"/>
                  </a:schemeClr>
                </a:solidFill>
                <a:latin typeface="Times New Roman" panose="02020603050405020304" pitchFamily="18" charset="0"/>
                <a:cs typeface="Times New Roman" panose="02020603050405020304" pitchFamily="18" charset="0"/>
              </a:rPr>
              <a:t>outcome</a:t>
            </a:r>
          </a:p>
          <a:p>
            <a:pPr lvl="1"/>
            <a:r>
              <a:rPr lang="en-US" dirty="0">
                <a:solidFill>
                  <a:schemeClr val="accent1">
                    <a:lumMod val="50000"/>
                  </a:schemeClr>
                </a:solidFill>
                <a:latin typeface="Times New Roman" panose="02020603050405020304" pitchFamily="18" charset="0"/>
                <a:cs typeface="Times New Roman" panose="02020603050405020304" pitchFamily="18" charset="0"/>
              </a:rPr>
              <a:t> </a:t>
            </a:r>
            <a:r>
              <a:rPr lang="en-US" dirty="0" smtClean="0">
                <a:solidFill>
                  <a:schemeClr val="accent1">
                    <a:lumMod val="50000"/>
                  </a:schemeClr>
                </a:solidFill>
                <a:latin typeface="Times New Roman" panose="02020603050405020304" pitchFamily="18" charset="0"/>
                <a:cs typeface="Times New Roman" panose="02020603050405020304" pitchFamily="18" charset="0"/>
              </a:rPr>
              <a:t>Implies varying </a:t>
            </a:r>
            <a:r>
              <a:rPr lang="en-US" dirty="0">
                <a:solidFill>
                  <a:schemeClr val="accent1">
                    <a:lumMod val="50000"/>
                  </a:schemeClr>
                </a:solidFill>
                <a:latin typeface="Times New Roman" panose="02020603050405020304" pitchFamily="18" charset="0"/>
                <a:cs typeface="Times New Roman" panose="02020603050405020304" pitchFamily="18" charset="0"/>
              </a:rPr>
              <a:t>degrees to both hazards and </a:t>
            </a:r>
            <a:r>
              <a:rPr lang="en-US" dirty="0" smtClean="0">
                <a:solidFill>
                  <a:schemeClr val="accent1">
                    <a:lumMod val="50000"/>
                  </a:schemeClr>
                </a:solidFill>
                <a:latin typeface="Times New Roman" panose="02020603050405020304" pitchFamily="18" charset="0"/>
                <a:cs typeface="Times New Roman" panose="02020603050405020304" pitchFamily="18" charset="0"/>
              </a:rPr>
              <a:t>losses</a:t>
            </a:r>
            <a:endParaRPr lang="en-US" i="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3599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Types of Risk</a:t>
            </a:r>
          </a:p>
        </p:txBody>
      </p:sp>
      <p:sp>
        <p:nvSpPr>
          <p:cNvPr id="3" name="Content Placeholder 2"/>
          <p:cNvSpPr>
            <a:spLocks noGrp="1"/>
          </p:cNvSpPr>
          <p:nvPr>
            <p:ph idx="1"/>
          </p:nvPr>
        </p:nvSpPr>
        <p:spPr>
          <a:xfrm>
            <a:off x="457200" y="1622140"/>
            <a:ext cx="8452338" cy="4525963"/>
          </a:xfrm>
        </p:spPr>
        <p:txBody>
          <a:bodyPr>
            <a:noAutofit/>
          </a:bodyPr>
          <a:lstStyle/>
          <a:p>
            <a:pPr marL="34290" indent="0" algn="ctr">
              <a:lnSpc>
                <a:spcPts val="2800"/>
              </a:lnSpc>
              <a:spcBef>
                <a:spcPts val="0"/>
              </a:spcBef>
              <a:buNone/>
            </a:pPr>
            <a:r>
              <a:rPr lang="en-US" sz="3200" dirty="0" smtClean="0">
                <a:latin typeface="Times New Roman" panose="02020603050405020304" pitchFamily="18" charset="0"/>
                <a:cs typeface="Times New Roman" panose="02020603050405020304" pitchFamily="18" charset="0"/>
              </a:rPr>
              <a:t>Four </a:t>
            </a:r>
            <a:r>
              <a:rPr lang="en-US" sz="3200" dirty="0">
                <a:latin typeface="Times New Roman" panose="02020603050405020304" pitchFamily="18" charset="0"/>
                <a:cs typeface="Times New Roman" panose="02020603050405020304" pitchFamily="18" charset="0"/>
              </a:rPr>
              <a:t>broad categories of </a:t>
            </a:r>
            <a:r>
              <a:rPr lang="en-US" sz="3200" dirty="0" smtClean="0">
                <a:latin typeface="Times New Roman" panose="02020603050405020304" pitchFamily="18" charset="0"/>
                <a:cs typeface="Times New Roman" panose="02020603050405020304" pitchFamily="18" charset="0"/>
              </a:rPr>
              <a:t>risk</a:t>
            </a:r>
          </a:p>
          <a:p>
            <a:pPr marL="205740" lvl="1" indent="0" algn="ctr">
              <a:lnSpc>
                <a:spcPts val="2800"/>
              </a:lnSpc>
              <a:spcBef>
                <a:spcPts val="0"/>
              </a:spcBef>
              <a:buNone/>
            </a:pPr>
            <a:r>
              <a:rPr lang="en-US" dirty="0" smtClean="0">
                <a:solidFill>
                  <a:schemeClr val="accent1">
                    <a:lumMod val="50000"/>
                  </a:schemeClr>
                </a:solidFill>
                <a:latin typeface="Times New Roman" panose="02020603050405020304" pitchFamily="18" charset="0"/>
                <a:cs typeface="Times New Roman" panose="02020603050405020304" pitchFamily="18" charset="0"/>
              </a:rPr>
              <a:t>Public </a:t>
            </a:r>
            <a:r>
              <a:rPr lang="en-US" dirty="0">
                <a:solidFill>
                  <a:schemeClr val="accent1">
                    <a:lumMod val="50000"/>
                  </a:schemeClr>
                </a:solidFill>
                <a:latin typeface="Times New Roman" panose="02020603050405020304" pitchFamily="18" charset="0"/>
                <a:cs typeface="Times New Roman" panose="02020603050405020304" pitchFamily="18" charset="0"/>
              </a:rPr>
              <a:t>liability caused by </a:t>
            </a:r>
            <a:r>
              <a:rPr lang="en-US" dirty="0" smtClean="0">
                <a:solidFill>
                  <a:schemeClr val="accent1">
                    <a:lumMod val="50000"/>
                  </a:schemeClr>
                </a:solidFill>
                <a:latin typeface="Times New Roman" panose="02020603050405020304" pitchFamily="18" charset="0"/>
                <a:cs typeface="Times New Roman" panose="02020603050405020304" pitchFamily="18" charset="0"/>
              </a:rPr>
              <a:t>negligence</a:t>
            </a:r>
          </a:p>
          <a:p>
            <a:pPr marL="34290" indent="0">
              <a:lnSpc>
                <a:spcPts val="2800"/>
              </a:lnSpc>
              <a:spcBef>
                <a:spcPts val="0"/>
              </a:spcBef>
              <a:buNone/>
            </a:pPr>
            <a:r>
              <a:rPr lang="en-US" sz="2800" dirty="0" smtClean="0">
                <a:latin typeface="Times New Roman" panose="02020603050405020304" pitchFamily="18" charset="0"/>
                <a:cs typeface="Times New Roman" panose="02020603050405020304" pitchFamily="18" charset="0"/>
              </a:rPr>
              <a:t>1. Failure to </a:t>
            </a:r>
            <a:r>
              <a:rPr lang="en-US" sz="2800" dirty="0">
                <a:latin typeface="Times New Roman" panose="02020603050405020304" pitchFamily="18" charset="0"/>
                <a:cs typeface="Times New Roman" panose="02020603050405020304" pitchFamily="18" charset="0"/>
              </a:rPr>
              <a:t>provide a reasonably </a:t>
            </a:r>
            <a:r>
              <a:rPr lang="en-US" sz="2800" dirty="0" smtClean="0">
                <a:latin typeface="Times New Roman" panose="02020603050405020304" pitchFamily="18" charset="0"/>
                <a:cs typeface="Times New Roman" panose="02020603050405020304" pitchFamily="18" charset="0"/>
              </a:rPr>
              <a:t>safe environment</a:t>
            </a:r>
            <a:endParaRPr lang="en-US" sz="2800" dirty="0">
              <a:latin typeface="Times New Roman" panose="02020603050405020304" pitchFamily="18" charset="0"/>
              <a:cs typeface="Times New Roman" panose="02020603050405020304" pitchFamily="18" charset="0"/>
            </a:endParaRPr>
          </a:p>
          <a:p>
            <a:pPr lvl="1">
              <a:lnSpc>
                <a:spcPts val="2800"/>
              </a:lnSpc>
              <a:spcBef>
                <a:spcPts val="0"/>
              </a:spcBef>
            </a:pPr>
            <a:r>
              <a:rPr lang="en-US" dirty="0">
                <a:solidFill>
                  <a:schemeClr val="accent1">
                    <a:lumMod val="50000"/>
                  </a:schemeClr>
                </a:solidFill>
                <a:latin typeface="Times New Roman" panose="02020603050405020304" pitchFamily="18" charset="0"/>
                <a:cs typeface="Times New Roman" panose="02020603050405020304" pitchFamily="18" charset="0"/>
              </a:rPr>
              <a:t> </a:t>
            </a:r>
            <a:r>
              <a:rPr lang="en-US" dirty="0" smtClean="0">
                <a:solidFill>
                  <a:schemeClr val="accent1">
                    <a:lumMod val="50000"/>
                  </a:schemeClr>
                </a:solidFill>
                <a:latin typeface="Times New Roman" panose="02020603050405020304" pitchFamily="18" charset="0"/>
                <a:cs typeface="Times New Roman" panose="02020603050405020304" pitchFamily="18" charset="0"/>
              </a:rPr>
              <a:t>Public </a:t>
            </a:r>
            <a:r>
              <a:rPr lang="en-US" dirty="0">
                <a:solidFill>
                  <a:schemeClr val="accent1">
                    <a:lumMod val="50000"/>
                  </a:schemeClr>
                </a:solidFill>
                <a:latin typeface="Times New Roman" panose="02020603050405020304" pitchFamily="18" charset="0"/>
                <a:cs typeface="Times New Roman" panose="02020603050405020304" pitchFamily="18" charset="0"/>
              </a:rPr>
              <a:t>liability excluding </a:t>
            </a:r>
            <a:r>
              <a:rPr lang="en-US" dirty="0" smtClean="0">
                <a:solidFill>
                  <a:schemeClr val="accent1">
                    <a:lumMod val="50000"/>
                  </a:schemeClr>
                </a:solidFill>
                <a:latin typeface="Times New Roman" panose="02020603050405020304" pitchFamily="18" charset="0"/>
                <a:cs typeface="Times New Roman" panose="02020603050405020304" pitchFamily="18" charset="0"/>
              </a:rPr>
              <a:t>negligence</a:t>
            </a:r>
          </a:p>
          <a:p>
            <a:pPr marL="34290" indent="0">
              <a:lnSpc>
                <a:spcPts val="2800"/>
              </a:lnSpc>
              <a:spcBef>
                <a:spcPts val="0"/>
              </a:spcBef>
              <a:buNone/>
            </a:pPr>
            <a:r>
              <a:rPr lang="en-US" sz="2800" dirty="0" smtClean="0">
                <a:latin typeface="Times New Roman" panose="02020603050405020304" pitchFamily="18" charset="0"/>
                <a:cs typeface="Times New Roman" panose="02020603050405020304" pitchFamily="18" charset="0"/>
              </a:rPr>
              <a:t>2. Individuals </a:t>
            </a:r>
            <a:r>
              <a:rPr lang="en-US" sz="2800" dirty="0">
                <a:latin typeface="Times New Roman" panose="02020603050405020304" pitchFamily="18" charset="0"/>
                <a:cs typeface="Times New Roman" panose="02020603050405020304" pitchFamily="18" charset="0"/>
              </a:rPr>
              <a:t>are affected by the practices of </a:t>
            </a:r>
            <a:r>
              <a:rPr lang="en-US" sz="2800" dirty="0" smtClean="0">
                <a:latin typeface="Times New Roman" panose="02020603050405020304" pitchFamily="18" charset="0"/>
                <a:cs typeface="Times New Roman" panose="02020603050405020304" pitchFamily="18" charset="0"/>
              </a:rPr>
              <a:t>the personnel </a:t>
            </a:r>
            <a:r>
              <a:rPr lang="en-US" sz="2800" dirty="0">
                <a:latin typeface="Times New Roman" panose="02020603050405020304" pitchFamily="18" charset="0"/>
                <a:cs typeface="Times New Roman" panose="02020603050405020304" pitchFamily="18" charset="0"/>
              </a:rPr>
              <a:t>within the </a:t>
            </a:r>
            <a:r>
              <a:rPr lang="en-US" sz="2800" dirty="0" smtClean="0">
                <a:latin typeface="Times New Roman" panose="02020603050405020304" pitchFamily="18" charset="0"/>
                <a:cs typeface="Times New Roman" panose="02020603050405020304" pitchFamily="18" charset="0"/>
              </a:rPr>
              <a:t>facility</a:t>
            </a:r>
            <a:endParaRPr lang="en-US" sz="2800" dirty="0">
              <a:latin typeface="Times New Roman" panose="02020603050405020304" pitchFamily="18" charset="0"/>
              <a:cs typeface="Times New Roman" panose="02020603050405020304" pitchFamily="18" charset="0"/>
            </a:endParaRPr>
          </a:p>
          <a:p>
            <a:pPr lvl="1">
              <a:lnSpc>
                <a:spcPts val="2800"/>
              </a:lnSpc>
              <a:spcBef>
                <a:spcPts val="0"/>
              </a:spcBef>
            </a:pPr>
            <a:r>
              <a:rPr lang="en-US" dirty="0" smtClean="0">
                <a:solidFill>
                  <a:schemeClr val="accent1">
                    <a:lumMod val="50000"/>
                  </a:schemeClr>
                </a:solidFill>
                <a:latin typeface="Times New Roman" panose="02020603050405020304" pitchFamily="18" charset="0"/>
                <a:cs typeface="Times New Roman" panose="02020603050405020304" pitchFamily="18" charset="0"/>
              </a:rPr>
              <a:t> Business operations</a:t>
            </a:r>
          </a:p>
          <a:p>
            <a:pPr marL="34290" indent="0">
              <a:lnSpc>
                <a:spcPts val="2800"/>
              </a:lnSpc>
              <a:spcBef>
                <a:spcPts val="0"/>
              </a:spcBef>
              <a:buNone/>
            </a:pPr>
            <a:r>
              <a:rPr lang="en-US" sz="2800" dirty="0" smtClean="0">
                <a:latin typeface="Times New Roman" panose="02020603050405020304" pitchFamily="18" charset="0"/>
                <a:cs typeface="Times New Roman" panose="02020603050405020304" pitchFamily="18" charset="0"/>
              </a:rPr>
              <a:t>3. Business </a:t>
            </a:r>
            <a:r>
              <a:rPr lang="en-US" sz="2800" dirty="0">
                <a:latin typeface="Times New Roman" panose="02020603050405020304" pitchFamily="18" charset="0"/>
                <a:cs typeface="Times New Roman" panose="02020603050405020304" pitchFamily="18" charset="0"/>
              </a:rPr>
              <a:t>interruptions, property loss, contractual issues, or employee </a:t>
            </a:r>
            <a:r>
              <a:rPr lang="en-US" sz="2800" dirty="0" smtClean="0">
                <a:latin typeface="Times New Roman" panose="02020603050405020304" pitchFamily="18" charset="0"/>
                <a:cs typeface="Times New Roman" panose="02020603050405020304" pitchFamily="18" charset="0"/>
              </a:rPr>
              <a:t>health</a:t>
            </a:r>
            <a:endParaRPr lang="en-US" sz="2800" dirty="0">
              <a:latin typeface="Times New Roman" panose="02020603050405020304" pitchFamily="18" charset="0"/>
              <a:cs typeface="Times New Roman" panose="02020603050405020304" pitchFamily="18" charset="0"/>
            </a:endParaRPr>
          </a:p>
          <a:p>
            <a:pPr lvl="1">
              <a:lnSpc>
                <a:spcPts val="2800"/>
              </a:lnSpc>
              <a:spcBef>
                <a:spcPts val="0"/>
              </a:spcBef>
            </a:pPr>
            <a:r>
              <a:rPr lang="en-US" dirty="0" smtClean="0">
                <a:solidFill>
                  <a:schemeClr val="accent1">
                    <a:lumMod val="50000"/>
                  </a:schemeClr>
                </a:solidFill>
                <a:latin typeface="Times New Roman" panose="02020603050405020304" pitchFamily="18" charset="0"/>
                <a:cs typeface="Times New Roman" panose="02020603050405020304" pitchFamily="18" charset="0"/>
              </a:rPr>
              <a:t> Property exposures</a:t>
            </a:r>
          </a:p>
          <a:p>
            <a:pPr marL="34290" indent="0">
              <a:lnSpc>
                <a:spcPts val="2800"/>
              </a:lnSpc>
              <a:spcBef>
                <a:spcPts val="0"/>
              </a:spcBef>
              <a:buNone/>
            </a:pPr>
            <a:r>
              <a:rPr lang="en-US" sz="2800" dirty="0" smtClean="0">
                <a:latin typeface="Times New Roman" panose="02020603050405020304" pitchFamily="18" charset="0"/>
                <a:cs typeface="Times New Roman" panose="02020603050405020304" pitchFamily="18" charset="0"/>
              </a:rPr>
              <a:t>4. Natural </a:t>
            </a:r>
            <a:r>
              <a:rPr lang="en-US" sz="2800" dirty="0">
                <a:latin typeface="Times New Roman" panose="02020603050405020304" pitchFamily="18" charset="0"/>
                <a:cs typeface="Times New Roman" panose="02020603050405020304" pitchFamily="18" charset="0"/>
              </a:rPr>
              <a:t>disasters, fire, vandalism/terrorism, and </a:t>
            </a:r>
            <a:r>
              <a:rPr lang="en-US" sz="2800" dirty="0" smtClean="0">
                <a:latin typeface="Times New Roman" panose="02020603050405020304" pitchFamily="18" charset="0"/>
                <a:cs typeface="Times New Roman" panose="02020603050405020304" pitchFamily="18" charset="0"/>
              </a:rPr>
              <a:t>theft</a:t>
            </a:r>
            <a:endParaRPr lang="en-A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17934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latin typeface="Times New Roman" panose="02020603050405020304" pitchFamily="18" charset="0"/>
                <a:cs typeface="Times New Roman" panose="02020603050405020304" pitchFamily="18" charset="0"/>
              </a:rPr>
              <a:t>Types of Risk </a:t>
            </a:r>
            <a:r>
              <a:rPr lang="en-AU" sz="2000" dirty="0" smtClean="0">
                <a:latin typeface="Times New Roman" panose="02020603050405020304" pitchFamily="18" charset="0"/>
                <a:cs typeface="Times New Roman" panose="02020603050405020304" pitchFamily="18" charset="0"/>
              </a:rPr>
              <a:t>(cont.)</a:t>
            </a:r>
            <a:endParaRPr lang="en-AU" sz="2000" dirty="0">
              <a:latin typeface="Times New Roman" panose="02020603050405020304" pitchFamily="18" charset="0"/>
              <a:cs typeface="Times New Roman" panose="02020603050405020304" pitchFamily="18" charset="0"/>
            </a:endParaRPr>
          </a:p>
        </p:txBody>
      </p:sp>
      <p:pic>
        <p:nvPicPr>
          <p:cNvPr id="2061" name="Picture 13" descr="\\asc-prd-fs05\jbl_users\HealthTeam\02_In_Production\Aicher\08_Navigate\author_NAVx_isbn13\author_NAVx_isbn13\Study_Tools\For_Vendor\SLID\04_Snipped Art\Table 1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588" y="1652587"/>
            <a:ext cx="7144279" cy="3589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62146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latin typeface="Times New Roman" panose="02020603050405020304" pitchFamily="18" charset="0"/>
                <a:cs typeface="Times New Roman" panose="02020603050405020304" pitchFamily="18" charset="0"/>
              </a:rPr>
              <a:t>Terrorism and Sport</a:t>
            </a:r>
          </a:p>
        </p:txBody>
      </p:sp>
      <p:sp>
        <p:nvSpPr>
          <p:cNvPr id="6" name="Content Placeholder 5"/>
          <p:cNvSpPr>
            <a:spLocks noGrp="1"/>
          </p:cNvSpPr>
          <p:nvPr>
            <p:ph idx="1"/>
          </p:nvPr>
        </p:nvSpPr>
        <p:spPr>
          <a:xfrm>
            <a:off x="457200" y="829734"/>
            <a:ext cx="8229600" cy="4525963"/>
          </a:xfrm>
        </p:spPr>
        <p:txBody>
          <a:bodyPr>
            <a:noAutofit/>
          </a:bodyPr>
          <a:lstStyle/>
          <a:p>
            <a:r>
              <a:rPr lang="en-US" sz="2800" dirty="0" smtClean="0">
                <a:latin typeface="Times New Roman" panose="02020603050405020304" pitchFamily="18" charset="0"/>
                <a:cs typeface="Times New Roman" panose="02020603050405020304" pitchFamily="18" charset="0"/>
              </a:rPr>
              <a:t>168 </a:t>
            </a:r>
            <a:r>
              <a:rPr lang="en-US" sz="2800" dirty="0">
                <a:latin typeface="Times New Roman" panose="02020603050405020304" pitchFamily="18" charset="0"/>
                <a:cs typeface="Times New Roman" panose="02020603050405020304" pitchFamily="18" charset="0"/>
              </a:rPr>
              <a:t>sport-related terrorist attacks in the world between 1972 and </a:t>
            </a:r>
            <a:r>
              <a:rPr lang="en-US" sz="2800" dirty="0" smtClean="0">
                <a:latin typeface="Times New Roman" panose="02020603050405020304" pitchFamily="18" charset="0"/>
                <a:cs typeface="Times New Roman" panose="02020603050405020304" pitchFamily="18" charset="0"/>
              </a:rPr>
              <a:t>2004</a:t>
            </a:r>
          </a:p>
          <a:p>
            <a:pPr marL="34290" indent="0">
              <a:buNone/>
            </a:pPr>
            <a:r>
              <a:rPr lang="en-US" sz="2800" dirty="0" smtClean="0">
                <a:latin typeface="Times New Roman" panose="02020603050405020304" pitchFamily="18" charset="0"/>
                <a:cs typeface="Times New Roman" panose="02020603050405020304" pitchFamily="18" charset="0"/>
              </a:rPr>
              <a:t>Major events</a:t>
            </a:r>
          </a:p>
          <a:p>
            <a:pPr lvl="1"/>
            <a:r>
              <a:rPr lang="en-US" dirty="0" smtClean="0">
                <a:latin typeface="Times New Roman" panose="02020603050405020304" pitchFamily="18" charset="0"/>
                <a:cs typeface="Times New Roman" panose="02020603050405020304" pitchFamily="18" charset="0"/>
              </a:rPr>
              <a:t> 	Munich 1972</a:t>
            </a:r>
          </a:p>
          <a:p>
            <a:pPr lvl="1"/>
            <a:r>
              <a:rPr lang="en-US" dirty="0" smtClean="0">
                <a:latin typeface="Times New Roman" panose="02020603050405020304" pitchFamily="18" charset="0"/>
                <a:cs typeface="Times New Roman" panose="02020603050405020304" pitchFamily="18" charset="0"/>
              </a:rPr>
              <a:t> 	Atlanta 1996</a:t>
            </a:r>
          </a:p>
          <a:p>
            <a:pPr lvl="1"/>
            <a:r>
              <a:rPr lang="en-US" dirty="0" smtClean="0">
                <a:latin typeface="Times New Roman" panose="02020603050405020304" pitchFamily="18" charset="0"/>
                <a:cs typeface="Times New Roman" panose="02020603050405020304" pitchFamily="18" charset="0"/>
              </a:rPr>
              <a:t> 	Boston </a:t>
            </a:r>
            <a:r>
              <a:rPr lang="en-US" dirty="0">
                <a:latin typeface="Times New Roman" panose="02020603050405020304" pitchFamily="18" charset="0"/>
                <a:cs typeface="Times New Roman" panose="02020603050405020304" pitchFamily="18" charset="0"/>
              </a:rPr>
              <a:t>Marathon </a:t>
            </a:r>
            <a:r>
              <a:rPr lang="en-US" dirty="0" smtClean="0">
                <a:latin typeface="Times New Roman" panose="02020603050405020304" pitchFamily="18" charset="0"/>
                <a:cs typeface="Times New Roman" panose="02020603050405020304" pitchFamily="18" charset="0"/>
              </a:rPr>
              <a:t>2013</a:t>
            </a:r>
          </a:p>
          <a:p>
            <a:pPr lvl="1"/>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Explosion </a:t>
            </a:r>
            <a:r>
              <a:rPr lang="en-US" dirty="0">
                <a:latin typeface="Times New Roman" panose="02020603050405020304" pitchFamily="18" charset="0"/>
                <a:cs typeface="Times New Roman" panose="02020603050405020304" pitchFamily="18" charset="0"/>
              </a:rPr>
              <a:t>close to the </a:t>
            </a:r>
            <a:r>
              <a:rPr lang="en-US" dirty="0" err="1">
                <a:latin typeface="Times New Roman" panose="02020603050405020304" pitchFamily="18" charset="0"/>
                <a:cs typeface="Times New Roman" panose="02020603050405020304" pitchFamily="18" charset="0"/>
              </a:rPr>
              <a:t>Stade</a:t>
            </a:r>
            <a:r>
              <a:rPr lang="en-US" dirty="0">
                <a:latin typeface="Times New Roman" panose="02020603050405020304" pitchFamily="18" charset="0"/>
                <a:cs typeface="Times New Roman" panose="02020603050405020304" pitchFamily="18" charset="0"/>
              </a:rPr>
              <a:t> de </a:t>
            </a:r>
            <a:r>
              <a:rPr lang="en-US" dirty="0" smtClean="0">
                <a:latin typeface="Times New Roman" panose="02020603050405020304" pitchFamily="18" charset="0"/>
                <a:cs typeface="Times New Roman" panose="02020603050405020304" pitchFamily="18" charset="0"/>
              </a:rPr>
              <a:t>France 2015</a:t>
            </a:r>
          </a:p>
          <a:p>
            <a:pPr marL="34290" indent="0">
              <a:buNone/>
            </a:pPr>
            <a:r>
              <a:rPr lang="en-US" sz="2800" dirty="0" smtClean="0">
                <a:latin typeface="Times New Roman" panose="02020603050405020304" pitchFamily="18" charset="0"/>
                <a:cs typeface="Times New Roman" panose="02020603050405020304" pitchFamily="18" charset="0"/>
              </a:rPr>
              <a:t>Changes to prevent terrorism</a:t>
            </a:r>
          </a:p>
          <a:p>
            <a:pPr lvl="1"/>
            <a:r>
              <a:rPr lang="en-US" dirty="0" smtClean="0">
                <a:latin typeface="Times New Roman" panose="02020603050405020304" pitchFamily="18" charset="0"/>
                <a:cs typeface="Times New Roman" panose="02020603050405020304" pitchFamily="18" charset="0"/>
              </a:rPr>
              <a:t> 	Bag </a:t>
            </a:r>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earches</a:t>
            </a:r>
          </a:p>
          <a:p>
            <a:pPr lvl="1"/>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Metal </a:t>
            </a:r>
            <a:r>
              <a:rPr lang="en-US" dirty="0">
                <a:latin typeface="Times New Roman" panose="02020603050405020304" pitchFamily="18" charset="0"/>
                <a:cs typeface="Times New Roman" panose="02020603050405020304" pitchFamily="18" charset="0"/>
              </a:rPr>
              <a:t>d</a:t>
            </a:r>
            <a:r>
              <a:rPr lang="en-US" dirty="0" smtClean="0">
                <a:latin typeface="Times New Roman" panose="02020603050405020304" pitchFamily="18" charset="0"/>
                <a:cs typeface="Times New Roman" panose="02020603050405020304" pitchFamily="18" charset="0"/>
              </a:rPr>
              <a:t>etectors</a:t>
            </a:r>
          </a:p>
          <a:p>
            <a:pPr lvl="1"/>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Disallow admittance of certain objects</a:t>
            </a:r>
          </a:p>
          <a:p>
            <a:pPr lvl="1"/>
            <a:r>
              <a:rPr lang="en-US" dirty="0" smtClean="0">
                <a:latin typeface="Times New Roman" panose="02020603050405020304" pitchFamily="18" charset="0"/>
                <a:cs typeface="Times New Roman" panose="02020603050405020304" pitchFamily="18" charset="0"/>
              </a:rPr>
              <a:t> 	Surveillance equipment</a:t>
            </a:r>
          </a:p>
          <a:p>
            <a:pPr marL="205740" lvl="1" indent="0">
              <a:buNone/>
            </a:pPr>
            <a:endParaRPr lang="en-US" dirty="0" smtClean="0">
              <a:latin typeface="Times New Roman" panose="02020603050405020304" pitchFamily="18" charset="0"/>
              <a:cs typeface="Times New Roman" panose="02020603050405020304" pitchFamily="18" charset="0"/>
            </a:endParaRPr>
          </a:p>
          <a:p>
            <a:pPr marL="205740" lvl="1" indent="0" algn="ctr">
              <a:buNone/>
            </a:pPr>
            <a:r>
              <a:rPr lang="en-US" dirty="0" smtClean="0">
                <a:solidFill>
                  <a:schemeClr val="accent1">
                    <a:lumMod val="50000"/>
                  </a:schemeClr>
                </a:solidFill>
                <a:latin typeface="Times New Roman" panose="02020603050405020304" pitchFamily="18" charset="0"/>
                <a:cs typeface="Times New Roman" panose="02020603050405020304" pitchFamily="18" charset="0"/>
              </a:rPr>
              <a:t>Read the </a:t>
            </a:r>
            <a:r>
              <a:rPr lang="en-US" b="1" i="1" dirty="0" smtClean="0">
                <a:solidFill>
                  <a:schemeClr val="accent1">
                    <a:lumMod val="50000"/>
                  </a:schemeClr>
                </a:solidFill>
                <a:latin typeface="Times New Roman" panose="02020603050405020304" pitchFamily="18" charset="0"/>
                <a:cs typeface="Times New Roman" panose="02020603050405020304" pitchFamily="18" charset="0"/>
              </a:rPr>
              <a:t>NFL Teams to enhance public safety and improve stadium access</a:t>
            </a:r>
            <a:r>
              <a:rPr lang="en-US" dirty="0" smtClean="0">
                <a:solidFill>
                  <a:schemeClr val="accent1">
                    <a:lumMod val="50000"/>
                  </a:schemeClr>
                </a:solidFill>
                <a:latin typeface="Times New Roman" panose="02020603050405020304" pitchFamily="18" charset="0"/>
                <a:cs typeface="Times New Roman" panose="02020603050405020304" pitchFamily="18" charset="0"/>
              </a:rPr>
              <a:t> for fans article.  It can be found in this weeks folder</a:t>
            </a:r>
            <a:endParaRPr lang="en-US" b="1" dirty="0"/>
          </a:p>
          <a:p>
            <a:pPr marL="205740" lvl="1" indent="0">
              <a:buNone/>
            </a:pPr>
            <a:endParaRPr lang="en-US"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9137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What is Risk Management?</a:t>
            </a:r>
            <a:endParaRPr lang="en-US"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S</a:t>
            </a:r>
            <a:r>
              <a:rPr lang="en-US" sz="2800" dirty="0" smtClean="0">
                <a:latin typeface="Times New Roman" panose="02020603050405020304" pitchFamily="18" charset="0"/>
                <a:cs typeface="Times New Roman" panose="02020603050405020304" pitchFamily="18" charset="0"/>
              </a:rPr>
              <a:t>ystematically </a:t>
            </a:r>
            <a:r>
              <a:rPr lang="en-US" sz="2800" dirty="0">
                <a:latin typeface="Times New Roman" panose="02020603050405020304" pitchFamily="18" charset="0"/>
                <a:cs typeface="Times New Roman" panose="02020603050405020304" pitchFamily="18" charset="0"/>
              </a:rPr>
              <a:t>identifying threats (risks) to your organization and developing ways to minimize them from occurring” (Office of Sport and Recreation, 2009, p. 2-1)</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“Provides </a:t>
            </a:r>
            <a:r>
              <a:rPr lang="en-US" sz="2800" dirty="0">
                <a:latin typeface="Times New Roman" panose="02020603050405020304" pitchFamily="18" charset="0"/>
                <a:cs typeface="Times New Roman" panose="02020603050405020304" pitchFamily="18" charset="0"/>
              </a:rPr>
              <a:t>a framework for determining an individual company’s response to risk, including who would undertake the work involved at a tactical level” </a:t>
            </a:r>
            <a:r>
              <a:rPr lang="en-US" sz="2800" dirty="0" smtClean="0">
                <a:latin typeface="Times New Roman" panose="02020603050405020304" pitchFamily="18" charset="0"/>
                <a:cs typeface="Times New Roman" panose="02020603050405020304" pitchFamily="18" charset="0"/>
              </a:rPr>
              <a:t>(Taylor &amp; Booty, 2006, p</a:t>
            </a:r>
            <a:r>
              <a:rPr lang="en-US" sz="2800" dirty="0">
                <a:latin typeface="Times New Roman" panose="02020603050405020304" pitchFamily="18" charset="0"/>
                <a:cs typeface="Times New Roman" panose="02020603050405020304" pitchFamily="18" charset="0"/>
              </a:rPr>
              <a:t>. 232)</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1169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Times New Roman" panose="02020603050405020304" pitchFamily="18" charset="0"/>
                <a:cs typeface="Times New Roman" panose="02020603050405020304" pitchFamily="18" charset="0"/>
              </a:rPr>
              <a:t>What are the </a:t>
            </a:r>
            <a:r>
              <a:rPr lang="en-US" dirty="0" smtClean="0">
                <a:latin typeface="Times New Roman" panose="02020603050405020304" pitchFamily="18" charset="0"/>
                <a:cs typeface="Times New Roman" panose="02020603050405020304" pitchFamily="18" charset="0"/>
              </a:rPr>
              <a:t>Benefits </a:t>
            </a:r>
            <a:r>
              <a:rPr lang="en-US" dirty="0">
                <a:latin typeface="Times New Roman" panose="02020603050405020304" pitchFamily="18" charset="0"/>
                <a:cs typeface="Times New Roman" panose="02020603050405020304" pitchFamily="18" charset="0"/>
              </a:rPr>
              <a:t>of </a:t>
            </a:r>
            <a:r>
              <a:rPr lang="en-US" dirty="0" smtClean="0">
                <a:latin typeface="Times New Roman" panose="02020603050405020304" pitchFamily="18" charset="0"/>
                <a:cs typeface="Times New Roman" panose="02020603050405020304" pitchFamily="18" charset="0"/>
              </a:rPr>
              <a:t>Good </a:t>
            </a:r>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isk </a:t>
            </a:r>
            <a:r>
              <a:rPr lang="en-US" dirty="0">
                <a:latin typeface="Times New Roman" panose="02020603050405020304" pitchFamily="18" charset="0"/>
                <a:cs typeface="Times New Roman" panose="02020603050405020304" pitchFamily="18" charset="0"/>
              </a:rPr>
              <a:t>M</a:t>
            </a:r>
            <a:r>
              <a:rPr lang="en-US" dirty="0" smtClean="0">
                <a:latin typeface="Times New Roman" panose="02020603050405020304" pitchFamily="18" charset="0"/>
                <a:cs typeface="Times New Roman" panose="02020603050405020304" pitchFamily="18" charset="0"/>
              </a:rPr>
              <a:t>anagement</a:t>
            </a:r>
            <a:r>
              <a:rPr lang="en-US" dirty="0">
                <a:latin typeface="Times New Roman" panose="02020603050405020304" pitchFamily="18" charset="0"/>
                <a:cs typeface="Times New Roman" panose="02020603050405020304" pitchFamily="18" charset="0"/>
              </a:rPr>
              <a:t>?</a:t>
            </a:r>
          </a:p>
        </p:txBody>
      </p:sp>
      <p:sp>
        <p:nvSpPr>
          <p:cNvPr id="5" name="Content Placeholder 4"/>
          <p:cNvSpPr>
            <a:spLocks noGrp="1"/>
          </p:cNvSpPr>
          <p:nvPr>
            <p:ph idx="1"/>
          </p:nvPr>
        </p:nvSpPr>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Reduce </a:t>
            </a:r>
            <a:r>
              <a:rPr lang="en-US" sz="2800" dirty="0">
                <a:latin typeface="Times New Roman" panose="02020603050405020304" pitchFamily="18" charset="0"/>
                <a:cs typeface="Times New Roman" panose="02020603050405020304" pitchFamily="18" charset="0"/>
              </a:rPr>
              <a:t>the likelihood of undesirable and costly </a:t>
            </a:r>
            <a:r>
              <a:rPr lang="en-US" sz="2800" dirty="0" smtClean="0">
                <a:latin typeface="Times New Roman" panose="02020603050405020304" pitchFamily="18" charset="0"/>
                <a:cs typeface="Times New Roman" panose="02020603050405020304" pitchFamily="18" charset="0"/>
              </a:rPr>
              <a:t>impacts</a:t>
            </a: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Increase </a:t>
            </a:r>
            <a:r>
              <a:rPr lang="en-US" sz="2800" dirty="0">
                <a:latin typeface="Times New Roman" panose="02020603050405020304" pitchFamily="18" charset="0"/>
                <a:cs typeface="Times New Roman" panose="02020603050405020304" pitchFamily="18" charset="0"/>
              </a:rPr>
              <a:t>the safety of the </a:t>
            </a:r>
            <a:r>
              <a:rPr lang="en-US" sz="2800" dirty="0" smtClean="0">
                <a:latin typeface="Times New Roman" panose="02020603050405020304" pitchFamily="18" charset="0"/>
                <a:cs typeface="Times New Roman" panose="02020603050405020304" pitchFamily="18" charset="0"/>
              </a:rPr>
              <a:t>patrons</a:t>
            </a: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Improve </a:t>
            </a:r>
            <a:r>
              <a:rPr lang="en-US" sz="2800" dirty="0">
                <a:latin typeface="Times New Roman" panose="02020603050405020304" pitchFamily="18" charset="0"/>
                <a:cs typeface="Times New Roman" panose="02020603050405020304" pitchFamily="18" charset="0"/>
              </a:rPr>
              <a:t>financial issues more </a:t>
            </a:r>
            <a:r>
              <a:rPr lang="en-US" sz="2800" dirty="0" smtClean="0">
                <a:latin typeface="Times New Roman" panose="02020603050405020304" pitchFamily="18" charset="0"/>
                <a:cs typeface="Times New Roman" panose="02020603050405020304" pitchFamily="18" charset="0"/>
              </a:rPr>
              <a:t>generally</a:t>
            </a:r>
          </a:p>
          <a:p>
            <a:r>
              <a:rPr lang="en-US" sz="2800" dirty="0" smtClean="0">
                <a:latin typeface="Times New Roman" panose="02020603050405020304" pitchFamily="18" charset="0"/>
                <a:cs typeface="Times New Roman" panose="02020603050405020304" pitchFamily="18" charset="0"/>
              </a:rPr>
              <a:t>Reduce </a:t>
            </a:r>
            <a:r>
              <a:rPr lang="en-US" sz="2800" dirty="0">
                <a:latin typeface="Times New Roman" panose="02020603050405020304" pitchFamily="18" charset="0"/>
                <a:cs typeface="Times New Roman" panose="02020603050405020304" pitchFamily="18" charset="0"/>
              </a:rPr>
              <a:t>costs associated with insurance </a:t>
            </a:r>
            <a:r>
              <a:rPr lang="en-US" sz="2800" dirty="0" smtClean="0">
                <a:latin typeface="Times New Roman" panose="02020603050405020304" pitchFamily="18" charset="0"/>
                <a:cs typeface="Times New Roman" panose="02020603050405020304" pitchFamily="18" charset="0"/>
              </a:rPr>
              <a:t>premiums</a:t>
            </a:r>
          </a:p>
          <a:p>
            <a:r>
              <a:rPr lang="en-US" sz="2800" dirty="0" smtClean="0">
                <a:latin typeface="Times New Roman" panose="02020603050405020304" pitchFamily="18" charset="0"/>
                <a:cs typeface="Times New Roman" panose="02020603050405020304" pitchFamily="18" charset="0"/>
              </a:rPr>
              <a:t>Improve </a:t>
            </a:r>
            <a:r>
              <a:rPr lang="en-US" sz="2800" dirty="0">
                <a:latin typeface="Times New Roman" panose="02020603050405020304" pitchFamily="18" charset="0"/>
                <a:cs typeface="Times New Roman" panose="02020603050405020304" pitchFamily="18" charset="0"/>
              </a:rPr>
              <a:t>the quality of the sporting </a:t>
            </a:r>
            <a:r>
              <a:rPr lang="en-US" sz="2800" dirty="0" smtClean="0">
                <a:latin typeface="Times New Roman" panose="02020603050405020304" pitchFamily="18" charset="0"/>
                <a:cs typeface="Times New Roman" panose="02020603050405020304" pitchFamily="18" charset="0"/>
              </a:rPr>
              <a:t>experience</a:t>
            </a:r>
          </a:p>
          <a:p>
            <a:r>
              <a:rPr lang="en-US" sz="2800" dirty="0" smtClean="0">
                <a:latin typeface="Times New Roman" panose="02020603050405020304" pitchFamily="18" charset="0"/>
                <a:cs typeface="Times New Roman" panose="02020603050405020304" pitchFamily="18" charset="0"/>
              </a:rPr>
              <a:t>Enhance </a:t>
            </a:r>
            <a:r>
              <a:rPr lang="en-US" sz="2800" dirty="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managers’, employees’, </a:t>
            </a:r>
            <a:r>
              <a:rPr lang="en-US" sz="2800" dirty="0">
                <a:latin typeface="Times New Roman" panose="02020603050405020304" pitchFamily="18" charset="0"/>
                <a:cs typeface="Times New Roman" panose="02020603050405020304" pitchFamily="18" charset="0"/>
              </a:rPr>
              <a:t>and </a:t>
            </a:r>
            <a:r>
              <a:rPr lang="en-US" sz="2800" dirty="0" smtClean="0">
                <a:latin typeface="Times New Roman" panose="02020603050405020304" pitchFamily="18" charset="0"/>
                <a:cs typeface="Times New Roman" panose="02020603050405020304" pitchFamily="18" charset="0"/>
              </a:rPr>
              <a:t>volunteers’ </a:t>
            </a:r>
            <a:r>
              <a:rPr lang="en-US" sz="2800" dirty="0">
                <a:latin typeface="Times New Roman" panose="02020603050405020304" pitchFamily="18" charset="0"/>
                <a:cs typeface="Times New Roman" panose="02020603050405020304" pitchFamily="18" charset="0"/>
              </a:rPr>
              <a:t>level of confidence in their </a:t>
            </a:r>
            <a:r>
              <a:rPr lang="en-US" sz="2800" dirty="0" smtClean="0">
                <a:latin typeface="Times New Roman" panose="02020603050405020304" pitchFamily="18" charset="0"/>
                <a:cs typeface="Times New Roman" panose="02020603050405020304" pitchFamily="18" charset="0"/>
              </a:rPr>
              <a:t>abilities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69965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Times New Roman" panose="02020603050405020304" pitchFamily="18" charset="0"/>
                <a:cs typeface="Times New Roman" panose="02020603050405020304" pitchFamily="18" charset="0"/>
              </a:rPr>
              <a:t>Steps in the Risk Management Process</a:t>
            </a:r>
          </a:p>
        </p:txBody>
      </p:sp>
      <p:sp>
        <p:nvSpPr>
          <p:cNvPr id="3" name="Content Placeholder 2"/>
          <p:cNvSpPr>
            <a:spLocks noGrp="1"/>
          </p:cNvSpPr>
          <p:nvPr>
            <p:ph idx="1"/>
          </p:nvPr>
        </p:nvSpPr>
        <p:spPr>
          <a:xfrm>
            <a:off x="457200" y="1838367"/>
            <a:ext cx="8229600" cy="4525963"/>
          </a:xfrm>
        </p:spPr>
        <p:txBody>
          <a:bodyPr>
            <a:noAutofit/>
          </a:bodyPr>
          <a:lstStyle/>
          <a:p>
            <a:r>
              <a:rPr lang="en-US" sz="2800" dirty="0" smtClean="0">
                <a:latin typeface="Times New Roman" panose="02020603050405020304" pitchFamily="18" charset="0"/>
                <a:cs typeface="Times New Roman" panose="02020603050405020304" pitchFamily="18" charset="0"/>
              </a:rPr>
              <a:t>Risk </a:t>
            </a:r>
            <a:r>
              <a:rPr lang="en-US" sz="2800" dirty="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dentification</a:t>
            </a:r>
          </a:p>
          <a:p>
            <a:pPr lvl="1"/>
            <a:r>
              <a:rPr lang="en-US" dirty="0" smtClean="0">
                <a:latin typeface="Times New Roman" panose="02020603050405020304" pitchFamily="18" charset="0"/>
                <a:cs typeface="Times New Roman" panose="02020603050405020304" pitchFamily="18" charset="0"/>
              </a:rPr>
              <a:t> </a:t>
            </a:r>
            <a:r>
              <a:rPr lang="en-US" dirty="0" smtClean="0">
                <a:solidFill>
                  <a:schemeClr val="accent1">
                    <a:lumMod val="50000"/>
                  </a:schemeClr>
                </a:solidFill>
                <a:latin typeface="Times New Roman" panose="02020603050405020304" pitchFamily="18" charset="0"/>
                <a:cs typeface="Times New Roman" panose="02020603050405020304" pitchFamily="18" charset="0"/>
              </a:rPr>
              <a:t>Evaluate </a:t>
            </a:r>
            <a:r>
              <a:rPr lang="en-US" dirty="0">
                <a:solidFill>
                  <a:schemeClr val="accent1">
                    <a:lumMod val="50000"/>
                  </a:schemeClr>
                </a:solidFill>
                <a:latin typeface="Times New Roman" panose="02020603050405020304" pitchFamily="18" charset="0"/>
                <a:cs typeface="Times New Roman" panose="02020603050405020304" pitchFamily="18" charset="0"/>
              </a:rPr>
              <a:t>the environment, structures, and marketplace to determine the sources of </a:t>
            </a:r>
            <a:r>
              <a:rPr lang="en-US" dirty="0" smtClean="0">
                <a:solidFill>
                  <a:schemeClr val="accent1">
                    <a:lumMod val="50000"/>
                  </a:schemeClr>
                </a:solidFill>
                <a:latin typeface="Times New Roman" panose="02020603050405020304" pitchFamily="18" charset="0"/>
                <a:cs typeface="Times New Roman" panose="02020603050405020304" pitchFamily="18" charset="0"/>
              </a:rPr>
              <a:t>risk</a:t>
            </a:r>
          </a:p>
          <a:p>
            <a:pPr lvl="1"/>
            <a:r>
              <a:rPr lang="en-US" dirty="0" smtClean="0">
                <a:solidFill>
                  <a:schemeClr val="accent1">
                    <a:lumMod val="50000"/>
                  </a:schemeClr>
                </a:solidFill>
                <a:latin typeface="Times New Roman" panose="02020603050405020304" pitchFamily="18" charset="0"/>
                <a:cs typeface="Times New Roman" panose="02020603050405020304" pitchFamily="18" charset="0"/>
              </a:rPr>
              <a:t> Audit: </a:t>
            </a:r>
            <a:r>
              <a:rPr lang="en-US" dirty="0">
                <a:solidFill>
                  <a:schemeClr val="accent1">
                    <a:lumMod val="50000"/>
                  </a:schemeClr>
                </a:solidFill>
                <a:latin typeface="Times New Roman" panose="02020603050405020304" pitchFamily="18" charset="0"/>
                <a:cs typeface="Times New Roman" panose="02020603050405020304" pitchFamily="18" charset="0"/>
              </a:rPr>
              <a:t>A</a:t>
            </a:r>
            <a:r>
              <a:rPr lang="en-US" dirty="0" smtClean="0">
                <a:solidFill>
                  <a:schemeClr val="accent1">
                    <a:lumMod val="50000"/>
                  </a:schemeClr>
                </a:solidFill>
                <a:latin typeface="Times New Roman" panose="02020603050405020304" pitchFamily="18" charset="0"/>
                <a:cs typeface="Times New Roman" panose="02020603050405020304" pitchFamily="18" charset="0"/>
              </a:rPr>
              <a:t> </a:t>
            </a:r>
            <a:r>
              <a:rPr lang="en-US" dirty="0">
                <a:solidFill>
                  <a:schemeClr val="accent1">
                    <a:lumMod val="50000"/>
                  </a:schemeClr>
                </a:solidFill>
                <a:latin typeface="Times New Roman" panose="02020603050405020304" pitchFamily="18" charset="0"/>
                <a:cs typeface="Times New Roman" panose="02020603050405020304" pitchFamily="18" charset="0"/>
              </a:rPr>
              <a:t>systematic critical examination of the facility or event to identify key risk </a:t>
            </a:r>
            <a:r>
              <a:rPr lang="en-US" dirty="0" smtClean="0">
                <a:solidFill>
                  <a:schemeClr val="accent1">
                    <a:lumMod val="50000"/>
                  </a:schemeClr>
                </a:solidFill>
                <a:latin typeface="Times New Roman" panose="02020603050405020304" pitchFamily="18" charset="0"/>
                <a:cs typeface="Times New Roman" panose="02020603050405020304" pitchFamily="18" charset="0"/>
              </a:rPr>
              <a:t>or </a:t>
            </a:r>
            <a:r>
              <a:rPr lang="en-US" dirty="0">
                <a:solidFill>
                  <a:schemeClr val="accent1">
                    <a:lumMod val="50000"/>
                  </a:schemeClr>
                </a:solidFill>
                <a:latin typeface="Times New Roman" panose="02020603050405020304" pitchFamily="18" charset="0"/>
                <a:cs typeface="Times New Roman" panose="02020603050405020304" pitchFamily="18" charset="0"/>
              </a:rPr>
              <a:t>safety </a:t>
            </a:r>
            <a:r>
              <a:rPr lang="en-US" dirty="0" smtClean="0">
                <a:solidFill>
                  <a:schemeClr val="accent1">
                    <a:lumMod val="50000"/>
                  </a:schemeClr>
                </a:solidFill>
                <a:latin typeface="Times New Roman" panose="02020603050405020304" pitchFamily="18" charset="0"/>
                <a:cs typeface="Times New Roman" panose="02020603050405020304" pitchFamily="18" charset="0"/>
              </a:rPr>
              <a:t>issues</a:t>
            </a:r>
          </a:p>
          <a:p>
            <a:r>
              <a:rPr lang="en-US" sz="2800" dirty="0" smtClean="0">
                <a:latin typeface="Times New Roman" panose="02020603050405020304" pitchFamily="18" charset="0"/>
                <a:cs typeface="Times New Roman" panose="02020603050405020304" pitchFamily="18" charset="0"/>
              </a:rPr>
              <a:t>Risk analysis</a:t>
            </a:r>
            <a:endParaRPr lang="en-US" sz="2800"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 </a:t>
            </a:r>
            <a:r>
              <a:rPr lang="en-US" dirty="0" smtClean="0">
                <a:solidFill>
                  <a:schemeClr val="accent1">
                    <a:lumMod val="50000"/>
                  </a:schemeClr>
                </a:solidFill>
                <a:latin typeface="Times New Roman" panose="02020603050405020304" pitchFamily="18" charset="0"/>
                <a:cs typeface="Times New Roman" panose="02020603050405020304" pitchFamily="18" charset="0"/>
              </a:rPr>
              <a:t>Categorize </a:t>
            </a:r>
            <a:r>
              <a:rPr lang="en-US" dirty="0">
                <a:solidFill>
                  <a:schemeClr val="accent1">
                    <a:lumMod val="50000"/>
                  </a:schemeClr>
                </a:solidFill>
                <a:latin typeface="Times New Roman" panose="02020603050405020304" pitchFamily="18" charset="0"/>
                <a:cs typeface="Times New Roman" panose="02020603050405020304" pitchFamily="18" charset="0"/>
              </a:rPr>
              <a:t>the levels of </a:t>
            </a:r>
            <a:r>
              <a:rPr lang="en-US" dirty="0" smtClean="0">
                <a:solidFill>
                  <a:schemeClr val="accent1">
                    <a:lumMod val="50000"/>
                  </a:schemeClr>
                </a:solidFill>
                <a:latin typeface="Times New Roman" panose="02020603050405020304" pitchFamily="18" charset="0"/>
                <a:cs typeface="Times New Roman" panose="02020603050405020304" pitchFamily="18" charset="0"/>
              </a:rPr>
              <a:t>risks</a:t>
            </a:r>
          </a:p>
          <a:p>
            <a:pPr lvl="2"/>
            <a:r>
              <a:rPr lang="en-US" sz="2800" dirty="0" smtClean="0">
                <a:latin typeface="Times New Roman" panose="02020603050405020304" pitchFamily="18" charset="0"/>
                <a:cs typeface="Times New Roman" panose="02020603050405020304" pitchFamily="18" charset="0"/>
              </a:rPr>
              <a:t>How </a:t>
            </a:r>
            <a:r>
              <a:rPr lang="en-US" sz="2800" dirty="0">
                <a:latin typeface="Times New Roman" panose="02020603050405020304" pitchFamily="18" charset="0"/>
                <a:cs typeface="Times New Roman" panose="02020603050405020304" pitchFamily="18" charset="0"/>
              </a:rPr>
              <a:t>likely is the risk to </a:t>
            </a:r>
            <a:r>
              <a:rPr lang="en-US" sz="2800" dirty="0" smtClean="0">
                <a:latin typeface="Times New Roman" panose="02020603050405020304" pitchFamily="18" charset="0"/>
                <a:cs typeface="Times New Roman" panose="02020603050405020304" pitchFamily="18" charset="0"/>
              </a:rPr>
              <a:t>occur?</a:t>
            </a:r>
          </a:p>
          <a:p>
            <a:pPr lvl="2"/>
            <a:r>
              <a:rPr lang="en-US" sz="2800" dirty="0" smtClean="0">
                <a:latin typeface="Times New Roman" panose="02020603050405020304" pitchFamily="18" charset="0"/>
                <a:cs typeface="Times New Roman" panose="02020603050405020304" pitchFamily="18" charset="0"/>
              </a:rPr>
              <a:t>What </a:t>
            </a:r>
            <a:r>
              <a:rPr lang="en-US" sz="2800" dirty="0">
                <a:latin typeface="Times New Roman" panose="02020603050405020304" pitchFamily="18" charset="0"/>
                <a:cs typeface="Times New Roman" panose="02020603050405020304" pitchFamily="18" charset="0"/>
              </a:rPr>
              <a:t>are the consequences associated with the </a:t>
            </a:r>
            <a:r>
              <a:rPr lang="en-US" sz="2800" dirty="0" smtClean="0">
                <a:latin typeface="Times New Roman" panose="02020603050405020304" pitchFamily="18" charset="0"/>
                <a:cs typeface="Times New Roman" panose="02020603050405020304" pitchFamily="18" charset="0"/>
              </a:rPr>
              <a:t>risk?</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2821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846" y="464611"/>
            <a:ext cx="8229600" cy="699028"/>
          </a:xfrm>
        </p:spPr>
        <p:txBody>
          <a:bodyPr>
            <a:normAutofit fontScale="90000"/>
          </a:bodyPr>
          <a:lstStyle/>
          <a:p>
            <a:r>
              <a:rPr lang="en-US" dirty="0">
                <a:latin typeface="Times New Roman" panose="02020603050405020304" pitchFamily="18" charset="0"/>
                <a:cs typeface="Times New Roman" panose="02020603050405020304" pitchFamily="18" charset="0"/>
              </a:rPr>
              <a:t>Steps in the Risk Management </a:t>
            </a:r>
            <a:r>
              <a:rPr lang="en-US" dirty="0" smtClean="0">
                <a:latin typeface="Times New Roman" panose="02020603050405020304" pitchFamily="18" charset="0"/>
                <a:cs typeface="Times New Roman" panose="02020603050405020304" pitchFamily="18" charset="0"/>
              </a:rPr>
              <a:t>Process </a:t>
            </a:r>
            <a:r>
              <a:rPr lang="en-US" sz="3100" dirty="0" smtClean="0">
                <a:latin typeface="Times New Roman" panose="02020603050405020304" pitchFamily="18" charset="0"/>
                <a:cs typeface="Times New Roman" panose="02020603050405020304" pitchFamily="18" charset="0"/>
              </a:rPr>
              <a:t>(cont.)</a:t>
            </a:r>
            <a:endParaRPr lang="en-US" sz="31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2846" y="1188388"/>
            <a:ext cx="8229600" cy="1952094"/>
          </a:xfrm>
        </p:spPr>
        <p:txBody>
          <a:bodyPr>
            <a:normAutofit/>
          </a:bodyPr>
          <a:lstStyle/>
          <a:p>
            <a:pPr>
              <a:lnSpc>
                <a:spcPts val="2800"/>
              </a:lnSpc>
              <a:spcBef>
                <a:spcPts val="0"/>
              </a:spcBef>
            </a:pPr>
            <a:r>
              <a:rPr lang="en-US" sz="2800" dirty="0" smtClean="0">
                <a:latin typeface="Times New Roman" panose="02020603050405020304" pitchFamily="18" charset="0"/>
                <a:cs typeface="Times New Roman" panose="02020603050405020304" pitchFamily="18" charset="0"/>
              </a:rPr>
              <a:t>Risk </a:t>
            </a:r>
            <a:r>
              <a:rPr lang="en-US" sz="2800" dirty="0">
                <a:latin typeface="Times New Roman" panose="02020603050405020304" pitchFamily="18" charset="0"/>
                <a:cs typeface="Times New Roman" panose="02020603050405020304" pitchFamily="18" charset="0"/>
              </a:rPr>
              <a:t>a</a:t>
            </a:r>
            <a:r>
              <a:rPr lang="en-US" sz="2800" dirty="0" smtClean="0">
                <a:latin typeface="Times New Roman" panose="02020603050405020304" pitchFamily="18" charset="0"/>
                <a:cs typeface="Times New Roman" panose="02020603050405020304" pitchFamily="18" charset="0"/>
              </a:rPr>
              <a:t>nalysis</a:t>
            </a:r>
            <a:endParaRPr lang="en-US" sz="2800" dirty="0">
              <a:latin typeface="Times New Roman" panose="02020603050405020304" pitchFamily="18" charset="0"/>
              <a:cs typeface="Times New Roman" panose="02020603050405020304" pitchFamily="18" charset="0"/>
            </a:endParaRPr>
          </a:p>
          <a:p>
            <a:pPr lvl="1">
              <a:lnSpc>
                <a:spcPts val="2800"/>
              </a:lnSpc>
              <a:spcBef>
                <a:spcPts val="0"/>
              </a:spcBef>
            </a:pPr>
            <a:r>
              <a:rPr lang="en-US" dirty="0">
                <a:solidFill>
                  <a:schemeClr val="accent1">
                    <a:lumMod val="50000"/>
                  </a:schemeClr>
                </a:solidFill>
                <a:latin typeface="Times New Roman" panose="02020603050405020304" pitchFamily="18" charset="0"/>
                <a:cs typeface="Times New Roman" panose="02020603050405020304" pitchFamily="18" charset="0"/>
              </a:rPr>
              <a:t> </a:t>
            </a:r>
            <a:r>
              <a:rPr lang="en-US" dirty="0" smtClean="0">
                <a:solidFill>
                  <a:schemeClr val="accent1">
                    <a:lumMod val="50000"/>
                  </a:schemeClr>
                </a:solidFill>
                <a:latin typeface="Times New Roman" panose="02020603050405020304" pitchFamily="18" charset="0"/>
                <a:cs typeface="Times New Roman" panose="02020603050405020304" pitchFamily="18" charset="0"/>
              </a:rPr>
              <a:t>	Categorize </a:t>
            </a:r>
            <a:r>
              <a:rPr lang="en-US" dirty="0">
                <a:solidFill>
                  <a:schemeClr val="accent1">
                    <a:lumMod val="50000"/>
                  </a:schemeClr>
                </a:solidFill>
                <a:latin typeface="Times New Roman" panose="02020603050405020304" pitchFamily="18" charset="0"/>
                <a:cs typeface="Times New Roman" panose="02020603050405020304" pitchFamily="18" charset="0"/>
              </a:rPr>
              <a:t>the levels of </a:t>
            </a:r>
            <a:r>
              <a:rPr lang="en-US" dirty="0" smtClean="0">
                <a:solidFill>
                  <a:schemeClr val="accent1">
                    <a:lumMod val="50000"/>
                  </a:schemeClr>
                </a:solidFill>
                <a:latin typeface="Times New Roman" panose="02020603050405020304" pitchFamily="18" charset="0"/>
                <a:cs typeface="Times New Roman" panose="02020603050405020304" pitchFamily="18" charset="0"/>
              </a:rPr>
              <a:t>risks</a:t>
            </a:r>
          </a:p>
          <a:p>
            <a:pPr lvl="2">
              <a:lnSpc>
                <a:spcPts val="2800"/>
              </a:lnSpc>
              <a:spcBef>
                <a:spcPts val="0"/>
              </a:spcBef>
            </a:pPr>
            <a:r>
              <a:rPr lang="en-US" sz="2800" dirty="0" smtClean="0">
                <a:latin typeface="Times New Roman" panose="02020603050405020304" pitchFamily="18" charset="0"/>
                <a:cs typeface="Times New Roman" panose="02020603050405020304" pitchFamily="18" charset="0"/>
              </a:rPr>
              <a:t>How </a:t>
            </a:r>
            <a:r>
              <a:rPr lang="en-US" sz="2800" dirty="0">
                <a:latin typeface="Times New Roman" panose="02020603050405020304" pitchFamily="18" charset="0"/>
                <a:cs typeface="Times New Roman" panose="02020603050405020304" pitchFamily="18" charset="0"/>
              </a:rPr>
              <a:t>likely is the risk to </a:t>
            </a:r>
            <a:r>
              <a:rPr lang="en-US" sz="2800" dirty="0" smtClean="0">
                <a:latin typeface="Times New Roman" panose="02020603050405020304" pitchFamily="18" charset="0"/>
                <a:cs typeface="Times New Roman" panose="02020603050405020304" pitchFamily="18" charset="0"/>
              </a:rPr>
              <a:t>occur?</a:t>
            </a:r>
          </a:p>
          <a:p>
            <a:pPr lvl="2">
              <a:lnSpc>
                <a:spcPts val="2800"/>
              </a:lnSpc>
              <a:spcBef>
                <a:spcPts val="0"/>
              </a:spcBef>
            </a:pPr>
            <a:r>
              <a:rPr lang="en-US" sz="2800" dirty="0" smtClean="0">
                <a:latin typeface="Times New Roman" panose="02020603050405020304" pitchFamily="18" charset="0"/>
                <a:cs typeface="Times New Roman" panose="02020603050405020304" pitchFamily="18" charset="0"/>
              </a:rPr>
              <a:t>What </a:t>
            </a:r>
            <a:r>
              <a:rPr lang="en-US" sz="2800" dirty="0">
                <a:latin typeface="Times New Roman" panose="02020603050405020304" pitchFamily="18" charset="0"/>
                <a:cs typeface="Times New Roman" panose="02020603050405020304" pitchFamily="18" charset="0"/>
              </a:rPr>
              <a:t>are the consequences associated with the </a:t>
            </a:r>
            <a:r>
              <a:rPr lang="en-US" sz="2800" dirty="0" smtClean="0">
                <a:latin typeface="Times New Roman" panose="02020603050405020304" pitchFamily="18" charset="0"/>
                <a:cs typeface="Times New Roman" panose="02020603050405020304" pitchFamily="18" charset="0"/>
              </a:rPr>
              <a:t>risk?</a:t>
            </a:r>
            <a:endParaRPr lang="en-US" sz="2800" dirty="0">
              <a:latin typeface="Times New Roman" panose="02020603050405020304" pitchFamily="18" charset="0"/>
              <a:cs typeface="Times New Roman" panose="02020603050405020304" pitchFamily="18" charset="0"/>
            </a:endParaRPr>
          </a:p>
        </p:txBody>
      </p:sp>
      <p:pic>
        <p:nvPicPr>
          <p:cNvPr id="3074" name="Picture 2" descr="\\asc-prd-fs05\jbl_users\HealthTeam\02_In_Production\Aicher\08_Navigate\author_NAVx_isbn13\author_NAVx_isbn13\Study_Tools\For_Vendor\SLID\04_Snipped Art\Figure 1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1024" y="3129410"/>
            <a:ext cx="5172075" cy="3533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9867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a:bodyPr>
          <a:lstStyle/>
          <a:p>
            <a:r>
              <a:rPr lang="en-US" dirty="0">
                <a:latin typeface="Times New Roman" panose="02020603050405020304" pitchFamily="18" charset="0"/>
                <a:cs typeface="Times New Roman" panose="02020603050405020304" pitchFamily="18" charset="0"/>
              </a:rPr>
              <a:t>Steps in the Risk Management Process </a:t>
            </a:r>
            <a:r>
              <a:rPr lang="en-US" sz="3100" dirty="0">
                <a:latin typeface="Times New Roman" panose="02020603050405020304" pitchFamily="18" charset="0"/>
                <a:cs typeface="Times New Roman" panose="02020603050405020304" pitchFamily="18" charset="0"/>
              </a:rPr>
              <a:t>(cont.)</a:t>
            </a:r>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Risk </a:t>
            </a:r>
            <a:r>
              <a:rPr lang="en-US" sz="2800" dirty="0">
                <a:latin typeface="Times New Roman" panose="02020603050405020304" pitchFamily="18" charset="0"/>
                <a:cs typeface="Times New Roman" panose="02020603050405020304" pitchFamily="18" charset="0"/>
              </a:rPr>
              <a:t>e</a:t>
            </a:r>
            <a:r>
              <a:rPr lang="en-US" sz="2800" dirty="0" smtClean="0">
                <a:latin typeface="Times New Roman" panose="02020603050405020304" pitchFamily="18" charset="0"/>
                <a:cs typeface="Times New Roman" panose="02020603050405020304" pitchFamily="18" charset="0"/>
              </a:rPr>
              <a:t>valuation</a:t>
            </a:r>
            <a:endParaRPr lang="en-US" sz="2800" dirty="0">
              <a:latin typeface="Times New Roman" panose="02020603050405020304" pitchFamily="18" charset="0"/>
              <a:cs typeface="Times New Roman" panose="02020603050405020304" pitchFamily="18" charset="0"/>
            </a:endParaRPr>
          </a:p>
          <a:p>
            <a:pPr lvl="1"/>
            <a:r>
              <a:rPr lang="en-US" dirty="0">
                <a:solidFill>
                  <a:schemeClr val="accent1">
                    <a:lumMod val="50000"/>
                  </a:schemeClr>
                </a:solidFill>
                <a:latin typeface="Times New Roman" panose="02020603050405020304" pitchFamily="18" charset="0"/>
                <a:cs typeface="Times New Roman" panose="02020603050405020304" pitchFamily="18" charset="0"/>
              </a:rPr>
              <a:t> </a:t>
            </a:r>
            <a:r>
              <a:rPr lang="en-US" dirty="0" smtClean="0">
                <a:solidFill>
                  <a:schemeClr val="accent1">
                    <a:lumMod val="50000"/>
                  </a:schemeClr>
                </a:solidFill>
                <a:latin typeface="Times New Roman" panose="02020603050405020304" pitchFamily="18" charset="0"/>
                <a:cs typeface="Times New Roman" panose="02020603050405020304" pitchFamily="18" charset="0"/>
              </a:rPr>
              <a:t>	Determine </a:t>
            </a:r>
            <a:r>
              <a:rPr lang="en-US" dirty="0">
                <a:solidFill>
                  <a:schemeClr val="accent1">
                    <a:lumMod val="50000"/>
                  </a:schemeClr>
                </a:solidFill>
                <a:latin typeface="Times New Roman" panose="02020603050405020304" pitchFamily="18" charset="0"/>
                <a:cs typeface="Times New Roman" panose="02020603050405020304" pitchFamily="18" charset="0"/>
              </a:rPr>
              <a:t>whether or not the risk is </a:t>
            </a:r>
            <a:r>
              <a:rPr lang="en-US" dirty="0" smtClean="0">
                <a:solidFill>
                  <a:schemeClr val="accent1">
                    <a:lumMod val="50000"/>
                  </a:schemeClr>
                </a:solidFill>
                <a:latin typeface="Times New Roman" panose="02020603050405020304" pitchFamily="18" charset="0"/>
                <a:cs typeface="Times New Roman" panose="02020603050405020304" pitchFamily="18" charset="0"/>
              </a:rPr>
              <a:t>acceptable</a:t>
            </a:r>
          </a:p>
          <a:p>
            <a:pPr lvl="2"/>
            <a:r>
              <a:rPr lang="en-US" sz="2800" dirty="0" smtClean="0">
                <a:latin typeface="Times New Roman" panose="02020603050405020304" pitchFamily="18" charset="0"/>
                <a:cs typeface="Times New Roman" panose="02020603050405020304" pitchFamily="18" charset="0"/>
              </a:rPr>
              <a:t> Cost-benefit analysis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01179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Steps in the Risk Management Process </a:t>
            </a:r>
            <a:r>
              <a:rPr lang="en-US" sz="3100" dirty="0">
                <a:latin typeface="Times New Roman" panose="02020603050405020304" pitchFamily="18" charset="0"/>
                <a:cs typeface="Times New Roman" panose="02020603050405020304" pitchFamily="18" charset="0"/>
              </a:rPr>
              <a:t>(cont.)</a:t>
            </a:r>
          </a:p>
        </p:txBody>
      </p:sp>
      <p:sp>
        <p:nvSpPr>
          <p:cNvPr id="3" name="Content Placeholder 2"/>
          <p:cNvSpPr>
            <a:spLocks noGrp="1"/>
          </p:cNvSpPr>
          <p:nvPr>
            <p:ph idx="1"/>
          </p:nvPr>
        </p:nvSpPr>
        <p:spPr/>
        <p:txBody>
          <a:bodyPr>
            <a:normAutofit/>
          </a:bodyPr>
          <a:lstStyle/>
          <a:p>
            <a:pPr marL="34290" indent="0" algn="ctr">
              <a:buNone/>
            </a:pPr>
            <a:r>
              <a:rPr lang="en-US" sz="2800" dirty="0" smtClean="0">
                <a:latin typeface="Times New Roman" panose="02020603050405020304" pitchFamily="18" charset="0"/>
                <a:cs typeface="Times New Roman" panose="02020603050405020304" pitchFamily="18" charset="0"/>
              </a:rPr>
              <a:t>Risk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reatment</a:t>
            </a:r>
          </a:p>
          <a:p>
            <a:pPr marL="205740" lvl="1" indent="0" algn="ctr">
              <a:buNone/>
            </a:pPr>
            <a:r>
              <a:rPr lang="en-US" dirty="0" smtClean="0">
                <a:solidFill>
                  <a:schemeClr val="accent1">
                    <a:lumMod val="50000"/>
                  </a:schemeClr>
                </a:solidFill>
                <a:latin typeface="Times New Roman" panose="02020603050405020304" pitchFamily="18" charset="0"/>
                <a:cs typeface="Times New Roman" panose="02020603050405020304" pitchFamily="18" charset="0"/>
              </a:rPr>
              <a:t>Five common strategies</a:t>
            </a:r>
          </a:p>
          <a:p>
            <a:pPr marL="205740" lvl="1" indent="0" algn="ctr">
              <a:buNone/>
            </a:pPr>
            <a:endParaRPr lang="en-US" dirty="0" smtClean="0">
              <a:solidFill>
                <a:schemeClr val="accent1">
                  <a:lumMod val="50000"/>
                </a:schemeClr>
              </a:solidFill>
              <a:latin typeface="Times New Roman" panose="02020603050405020304" pitchFamily="18" charset="0"/>
              <a:cs typeface="Times New Roman" panose="02020603050405020304" pitchFamily="18" charset="0"/>
            </a:endParaRPr>
          </a:p>
          <a:p>
            <a:pPr marL="720090" lvl="1" indent="-514350">
              <a:buFont typeface="+mj-lt"/>
              <a:buAutoNum type="arabicPeriod"/>
            </a:pPr>
            <a:r>
              <a:rPr lang="en-US" sz="2800" dirty="0" smtClean="0">
                <a:latin typeface="Times New Roman" panose="02020603050405020304" pitchFamily="18" charset="0"/>
                <a:cs typeface="Times New Roman" panose="02020603050405020304" pitchFamily="18" charset="0"/>
              </a:rPr>
              <a:t>Avoidance: </a:t>
            </a:r>
            <a:r>
              <a:rPr lang="en-US" sz="2800" dirty="0">
                <a:latin typeface="Times New Roman" panose="02020603050405020304" pitchFamily="18" charset="0"/>
                <a:cs typeface="Times New Roman" panose="02020603050405020304" pitchFamily="18" charset="0"/>
              </a:rPr>
              <a:t>D</a:t>
            </a:r>
            <a:r>
              <a:rPr lang="en-US" sz="2800" dirty="0" smtClean="0">
                <a:latin typeface="Times New Roman" panose="02020603050405020304" pitchFamily="18" charset="0"/>
                <a:cs typeface="Times New Roman" panose="02020603050405020304" pitchFamily="18" charset="0"/>
              </a:rPr>
              <a:t>iscontinue </a:t>
            </a:r>
            <a:r>
              <a:rPr lang="en-US" sz="2800" dirty="0">
                <a:latin typeface="Times New Roman" panose="02020603050405020304" pitchFamily="18" charset="0"/>
                <a:cs typeface="Times New Roman" panose="02020603050405020304" pitchFamily="18" charset="0"/>
              </a:rPr>
              <a:t>the component of the activity considered as a </a:t>
            </a:r>
            <a:r>
              <a:rPr lang="en-US" sz="2800" dirty="0" smtClean="0">
                <a:latin typeface="Times New Roman" panose="02020603050405020304" pitchFamily="18" charset="0"/>
                <a:cs typeface="Times New Roman" panose="02020603050405020304" pitchFamily="18" charset="0"/>
              </a:rPr>
              <a:t>risk</a:t>
            </a:r>
          </a:p>
          <a:p>
            <a:pPr marL="720090" lvl="1" indent="-514350">
              <a:buFont typeface="+mj-lt"/>
              <a:buAutoNum type="arabicPeriod"/>
            </a:pPr>
            <a:endParaRPr lang="en-US" sz="2800" dirty="0" smtClean="0">
              <a:latin typeface="Times New Roman" panose="02020603050405020304" pitchFamily="18" charset="0"/>
              <a:cs typeface="Times New Roman" panose="02020603050405020304" pitchFamily="18" charset="0"/>
            </a:endParaRPr>
          </a:p>
          <a:p>
            <a:pPr marL="720090" lvl="1" indent="-514350">
              <a:buFont typeface="+mj-lt"/>
              <a:buAutoNum type="arabicPeriod"/>
            </a:pPr>
            <a:r>
              <a:rPr lang="en-US" sz="2800" dirty="0" smtClean="0">
                <a:latin typeface="Times New Roman" panose="02020603050405020304" pitchFamily="18" charset="0"/>
                <a:cs typeface="Times New Roman" panose="02020603050405020304" pitchFamily="18" charset="0"/>
              </a:rPr>
              <a:t>Risk retention: Prepare </a:t>
            </a:r>
            <a:r>
              <a:rPr lang="en-US" sz="2800" dirty="0">
                <a:latin typeface="Times New Roman" panose="02020603050405020304" pitchFamily="18" charset="0"/>
                <a:cs typeface="Times New Roman" panose="02020603050405020304" pitchFamily="18" charset="0"/>
              </a:rPr>
              <a:t>for the risk through budgeting, </a:t>
            </a:r>
            <a:r>
              <a:rPr lang="en-US" sz="2800" dirty="0" smtClean="0">
                <a:latin typeface="Times New Roman" panose="02020603050405020304" pitchFamily="18" charset="0"/>
                <a:cs typeface="Times New Roman" panose="02020603050405020304" pitchFamily="18" charset="0"/>
              </a:rPr>
              <a:t>deductibles, </a:t>
            </a:r>
            <a:r>
              <a:rPr lang="en-US" sz="2800" dirty="0">
                <a:latin typeface="Times New Roman" panose="02020603050405020304" pitchFamily="18" charset="0"/>
                <a:cs typeface="Times New Roman" panose="02020603050405020304" pitchFamily="18" charset="0"/>
              </a:rPr>
              <a:t>or self-</a:t>
            </a:r>
            <a:r>
              <a:rPr lang="en-US" sz="2800" dirty="0" smtClean="0">
                <a:latin typeface="Times New Roman" panose="02020603050405020304" pitchFamily="18" charset="0"/>
                <a:cs typeface="Times New Roman" panose="02020603050405020304" pitchFamily="18" charset="0"/>
              </a:rPr>
              <a:t>insurance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10426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Steps in the Risk Management Process </a:t>
            </a:r>
            <a:r>
              <a:rPr lang="en-US" sz="3100" dirty="0">
                <a:latin typeface="Times New Roman" panose="02020603050405020304" pitchFamily="18" charset="0"/>
                <a:cs typeface="Times New Roman" panose="02020603050405020304" pitchFamily="18" charset="0"/>
              </a:rPr>
              <a:t>(cont.)</a:t>
            </a:r>
          </a:p>
        </p:txBody>
      </p:sp>
      <p:sp>
        <p:nvSpPr>
          <p:cNvPr id="3" name="Content Placeholder 2"/>
          <p:cNvSpPr>
            <a:spLocks noGrp="1"/>
          </p:cNvSpPr>
          <p:nvPr>
            <p:ph idx="1"/>
          </p:nvPr>
        </p:nvSpPr>
        <p:spPr/>
        <p:txBody>
          <a:bodyPr>
            <a:noAutofit/>
          </a:bodyPr>
          <a:lstStyle/>
          <a:p>
            <a:pPr marL="34290" indent="0" algn="ctr">
              <a:buNone/>
            </a:pPr>
            <a:r>
              <a:rPr lang="en-US" sz="2800" dirty="0" smtClean="0">
                <a:latin typeface="Times New Roman" panose="02020603050405020304" pitchFamily="18" charset="0"/>
                <a:cs typeface="Times New Roman" panose="02020603050405020304" pitchFamily="18" charset="0"/>
              </a:rPr>
              <a:t>Risk </a:t>
            </a:r>
            <a:r>
              <a:rPr lang="en-US" sz="2800" dirty="0">
                <a:latin typeface="Times New Roman" panose="02020603050405020304" pitchFamily="18" charset="0"/>
                <a:cs typeface="Times New Roman" panose="02020603050405020304" pitchFamily="18" charset="0"/>
              </a:rPr>
              <a:t>treatment</a:t>
            </a:r>
          </a:p>
          <a:p>
            <a:pPr marL="205740" lvl="1" indent="0" algn="ctr">
              <a:buNone/>
            </a:pPr>
            <a:r>
              <a:rPr lang="en-US" dirty="0" smtClean="0">
                <a:solidFill>
                  <a:schemeClr val="accent1">
                    <a:lumMod val="50000"/>
                  </a:schemeClr>
                </a:solidFill>
                <a:latin typeface="Times New Roman" panose="02020603050405020304" pitchFamily="18" charset="0"/>
                <a:cs typeface="Times New Roman" panose="02020603050405020304" pitchFamily="18" charset="0"/>
              </a:rPr>
              <a:t>Five common strategies</a:t>
            </a:r>
          </a:p>
          <a:p>
            <a:pPr marL="205740" lvl="1" indent="0">
              <a:buNone/>
            </a:pPr>
            <a:r>
              <a:rPr lang="en-US" sz="2800" dirty="0" smtClean="0">
                <a:latin typeface="Times New Roman" panose="02020603050405020304" pitchFamily="18" charset="0"/>
                <a:cs typeface="Times New Roman" panose="02020603050405020304" pitchFamily="18" charset="0"/>
              </a:rPr>
              <a:t>3. Reduce the risk: Establishing a series of controls in order to reduce either the likelihood of occurrence or the consequences associated with the risk</a:t>
            </a:r>
          </a:p>
          <a:p>
            <a:pPr marL="205740" lvl="1" indent="0">
              <a:buNone/>
            </a:pPr>
            <a:endParaRPr lang="en-US" sz="1000" dirty="0" smtClean="0">
              <a:latin typeface="Times New Roman" panose="02020603050405020304" pitchFamily="18" charset="0"/>
              <a:cs typeface="Times New Roman" panose="02020603050405020304" pitchFamily="18" charset="0"/>
            </a:endParaRPr>
          </a:p>
          <a:p>
            <a:pPr marL="205740" lvl="1" indent="0">
              <a:buNone/>
            </a:pPr>
            <a:r>
              <a:rPr lang="en-US" sz="2800" dirty="0" smtClean="0">
                <a:latin typeface="Times New Roman" panose="02020603050405020304" pitchFamily="18" charset="0"/>
                <a:cs typeface="Times New Roman" panose="02020603050405020304" pitchFamily="18" charset="0"/>
              </a:rPr>
              <a:t>4. Transferring the risk: Moving the risk to another entity (e.g., waiver, insurance)</a:t>
            </a:r>
          </a:p>
          <a:p>
            <a:pPr marL="205740" lvl="1" indent="0">
              <a:buNone/>
            </a:pPr>
            <a:endParaRPr lang="en-US" sz="1000" dirty="0" smtClean="0">
              <a:latin typeface="Times New Roman" panose="02020603050405020304" pitchFamily="18" charset="0"/>
              <a:cs typeface="Times New Roman" panose="02020603050405020304" pitchFamily="18" charset="0"/>
            </a:endParaRPr>
          </a:p>
          <a:p>
            <a:pPr marL="205740" lvl="1" indent="0">
              <a:buNone/>
            </a:pPr>
            <a:r>
              <a:rPr lang="en-US" sz="2800" dirty="0" smtClean="0">
                <a:latin typeface="Times New Roman" panose="02020603050405020304" pitchFamily="18" charset="0"/>
                <a:cs typeface="Times New Roman" panose="02020603050405020304" pitchFamily="18" charset="0"/>
              </a:rPr>
              <a:t>5. Retain the risk: Does not employ any of the strategies listed here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75923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4461"/>
            <a:ext cx="8229600" cy="1143000"/>
          </a:xfrm>
        </p:spPr>
        <p:txBody>
          <a:bodyPr>
            <a:normAutofit/>
          </a:bodyPr>
          <a:lstStyle/>
          <a:p>
            <a:r>
              <a:rPr lang="en-US" dirty="0">
                <a:latin typeface="Times New Roman" panose="02020603050405020304" pitchFamily="18" charset="0"/>
                <a:cs typeface="Times New Roman" panose="02020603050405020304" pitchFamily="18" charset="0"/>
              </a:rPr>
              <a:t>Steps in the Risk Management Process </a:t>
            </a:r>
            <a:r>
              <a:rPr lang="en-US" sz="3100" dirty="0">
                <a:latin typeface="Times New Roman" panose="02020603050405020304" pitchFamily="18" charset="0"/>
                <a:cs typeface="Times New Roman" panose="02020603050405020304" pitchFamily="18" charset="0"/>
              </a:rPr>
              <a:t>(cont.)</a:t>
            </a:r>
            <a:endParaRPr lang="en-AU" sz="31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199" y="1264124"/>
            <a:ext cx="8136467" cy="3984074"/>
          </a:xfrm>
        </p:spPr>
        <p:txBody>
          <a:bodyPr>
            <a:noAutofit/>
          </a:bodyPr>
          <a:lstStyle/>
          <a:p>
            <a:pPr marL="34290" lvl="0" indent="0" algn="ctr">
              <a:lnSpc>
                <a:spcPts val="2800"/>
              </a:lnSpc>
              <a:spcBef>
                <a:spcPts val="0"/>
              </a:spcBef>
              <a:buNone/>
            </a:pPr>
            <a:r>
              <a:rPr lang="en-US" sz="2800" dirty="0" smtClean="0">
                <a:latin typeface="Times New Roman" panose="02020603050405020304" pitchFamily="18" charset="0"/>
                <a:cs typeface="Times New Roman" panose="02020603050405020304" pitchFamily="18" charset="0"/>
              </a:rPr>
              <a:t>Risk monitoring</a:t>
            </a:r>
          </a:p>
          <a:p>
            <a:pPr lvl="1">
              <a:lnSpc>
                <a:spcPts val="2800"/>
              </a:lnSpc>
              <a:spcBef>
                <a:spcPts val="0"/>
              </a:spcBef>
            </a:pPr>
            <a:endParaRPr lang="en-US" dirty="0" smtClean="0">
              <a:latin typeface="Times New Roman" panose="02020603050405020304" pitchFamily="18" charset="0"/>
              <a:cs typeface="Times New Roman" panose="02020603050405020304" pitchFamily="18" charset="0"/>
            </a:endParaRPr>
          </a:p>
          <a:p>
            <a:pPr lvl="1">
              <a:lnSpc>
                <a:spcPts val="2800"/>
              </a:lnSpc>
              <a:spcBef>
                <a:spcPts val="0"/>
              </a:spcBef>
            </a:pPr>
            <a:r>
              <a:rPr lang="en-US" dirty="0" smtClean="0">
                <a:latin typeface="Times New Roman" panose="02020603050405020304" pitchFamily="18" charset="0"/>
                <a:cs typeface="Times New Roman" panose="02020603050405020304" pitchFamily="18" charset="0"/>
              </a:rPr>
              <a:t> A </a:t>
            </a:r>
            <a:r>
              <a:rPr lang="en-US" dirty="0">
                <a:latin typeface="Times New Roman" panose="02020603050405020304" pitchFamily="18" charset="0"/>
                <a:cs typeface="Times New Roman" panose="02020603050405020304" pitchFamily="18" charset="0"/>
              </a:rPr>
              <a:t>continuous assessment of the risk associated with hosting the event, as well as the management strategies to reduce the </a:t>
            </a:r>
            <a:r>
              <a:rPr lang="en-US" dirty="0" smtClean="0">
                <a:latin typeface="Times New Roman" panose="02020603050405020304" pitchFamily="18" charset="0"/>
                <a:cs typeface="Times New Roman" panose="02020603050405020304" pitchFamily="18" charset="0"/>
              </a:rPr>
              <a:t>risks.</a:t>
            </a:r>
          </a:p>
          <a:p>
            <a:pPr marL="205740" lvl="1" indent="0">
              <a:lnSpc>
                <a:spcPts val="2800"/>
              </a:lnSpc>
              <a:spcBef>
                <a:spcPts val="0"/>
              </a:spcBef>
              <a:buNone/>
            </a:pPr>
            <a:endParaRPr lang="en-US" dirty="0" smtClean="0">
              <a:latin typeface="Times New Roman" panose="02020603050405020304" pitchFamily="18" charset="0"/>
              <a:cs typeface="Times New Roman" panose="02020603050405020304" pitchFamily="18" charset="0"/>
            </a:endParaRPr>
          </a:p>
          <a:p>
            <a:pPr lvl="1">
              <a:lnSpc>
                <a:spcPts val="2800"/>
              </a:lnSpc>
              <a:spcBef>
                <a:spcPts val="0"/>
              </a:spcBef>
            </a:pPr>
            <a:r>
              <a:rPr lang="en-US" dirty="0" smtClean="0">
                <a:latin typeface="Times New Roman" panose="02020603050405020304" pitchFamily="18" charset="0"/>
                <a:cs typeface="Times New Roman" panose="02020603050405020304" pitchFamily="18" charset="0"/>
              </a:rPr>
              <a:t> Monitor </a:t>
            </a:r>
            <a:r>
              <a:rPr lang="en-US" dirty="0">
                <a:latin typeface="Times New Roman" panose="02020603050405020304" pitchFamily="18" charset="0"/>
                <a:cs typeface="Times New Roman" panose="02020603050405020304" pitchFamily="18" charset="0"/>
              </a:rPr>
              <a:t>the activities associated with the various risks they have identified such as the communication of risk, the occurrence of risk, and the overall response to the </a:t>
            </a:r>
            <a:r>
              <a:rPr lang="en-US" dirty="0" smtClean="0">
                <a:latin typeface="Times New Roman" panose="02020603050405020304" pitchFamily="18" charset="0"/>
                <a:cs typeface="Times New Roman" panose="02020603050405020304" pitchFamily="18" charset="0"/>
              </a:rPr>
              <a:t>risks.</a:t>
            </a:r>
          </a:p>
          <a:p>
            <a:pPr marL="205740" lvl="1" indent="0">
              <a:lnSpc>
                <a:spcPts val="2800"/>
              </a:lnSpc>
              <a:spcBef>
                <a:spcPts val="0"/>
              </a:spcBef>
              <a:buNone/>
            </a:pPr>
            <a:endParaRPr lang="en-US" dirty="0" smtClean="0">
              <a:latin typeface="Times New Roman" panose="02020603050405020304" pitchFamily="18" charset="0"/>
              <a:cs typeface="Times New Roman" panose="02020603050405020304" pitchFamily="18" charset="0"/>
            </a:endParaRPr>
          </a:p>
          <a:p>
            <a:pPr lvl="1">
              <a:lnSpc>
                <a:spcPts val="2800"/>
              </a:lnSpc>
              <a:spcBef>
                <a:spcPts val="0"/>
              </a:spcBef>
            </a:pPr>
            <a:r>
              <a:rPr lang="en-US" dirty="0" smtClean="0">
                <a:latin typeface="Times New Roman" panose="02020603050405020304" pitchFamily="18" charset="0"/>
                <a:cs typeface="Times New Roman" panose="02020603050405020304" pitchFamily="18" charset="0"/>
              </a:rPr>
              <a:t> Tracking the performance of and evaluating your risk management plan will allow for better training of employees, identify gaps within your SOP, and assist in the development of proper reporting systems.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91988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Steps in the Risk Management Process </a:t>
            </a:r>
            <a:r>
              <a:rPr lang="en-US" sz="3100" dirty="0">
                <a:latin typeface="Times New Roman" panose="02020603050405020304" pitchFamily="18" charset="0"/>
                <a:cs typeface="Times New Roman" panose="02020603050405020304" pitchFamily="18" charset="0"/>
              </a:rPr>
              <a:t>(cont.)</a:t>
            </a:r>
            <a:endParaRPr lang="en-AU" sz="31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56668" y="2119257"/>
            <a:ext cx="7306952" cy="3984074"/>
          </a:xfrm>
        </p:spPr>
        <p:txBody>
          <a:bodyPr>
            <a:normAutofit/>
          </a:bodyPr>
          <a:lstStyle/>
          <a:p>
            <a:pPr marL="34290" lvl="0" indent="0" algn="ctr">
              <a:buNone/>
            </a:pPr>
            <a:r>
              <a:rPr lang="en-US" sz="2800" dirty="0" smtClean="0">
                <a:latin typeface="Times New Roman" panose="02020603050405020304" pitchFamily="18" charset="0"/>
                <a:cs typeface="Times New Roman" panose="02020603050405020304" pitchFamily="18" charset="0"/>
              </a:rPr>
              <a:t>Risk monitoring</a:t>
            </a:r>
          </a:p>
          <a:p>
            <a:pPr marL="205740" lvl="1" indent="0">
              <a:buNone/>
            </a:pPr>
            <a:r>
              <a:rPr lang="en-US" dirty="0" smtClean="0">
                <a:solidFill>
                  <a:schemeClr val="accent1">
                    <a:lumMod val="50000"/>
                  </a:schemeClr>
                </a:solidFill>
                <a:latin typeface="Times New Roman" panose="02020603050405020304" pitchFamily="18" charset="0"/>
                <a:cs typeface="Times New Roman" panose="02020603050405020304" pitchFamily="18" charset="0"/>
              </a:rPr>
              <a:t>Common </a:t>
            </a:r>
            <a:r>
              <a:rPr lang="en-US" dirty="0">
                <a:solidFill>
                  <a:schemeClr val="accent1">
                    <a:lumMod val="50000"/>
                  </a:schemeClr>
                </a:solidFill>
                <a:latin typeface="Times New Roman" panose="02020603050405020304" pitchFamily="18" charset="0"/>
                <a:cs typeface="Times New Roman" panose="02020603050405020304" pitchFamily="18" charset="0"/>
              </a:rPr>
              <a:t>monitoring strategies at the evaluation stage of the event include</a:t>
            </a:r>
            <a:r>
              <a:rPr lang="en-US" dirty="0" smtClean="0">
                <a:solidFill>
                  <a:schemeClr val="accent1">
                    <a:lumMod val="50000"/>
                  </a:schemeClr>
                </a:solidFill>
                <a:latin typeface="Times New Roman" panose="02020603050405020304" pitchFamily="18" charset="0"/>
                <a:cs typeface="Times New Roman" panose="02020603050405020304" pitchFamily="18" charset="0"/>
              </a:rPr>
              <a:t>:</a:t>
            </a:r>
          </a:p>
          <a:p>
            <a:pPr marL="205740" lvl="1" indent="0">
              <a:buNone/>
            </a:pPr>
            <a:endParaRPr lang="en-US" dirty="0">
              <a:solidFill>
                <a:schemeClr val="accent1">
                  <a:lumMod val="50000"/>
                </a:schemeClr>
              </a:solidFill>
              <a:latin typeface="Times New Roman" panose="02020603050405020304" pitchFamily="18" charset="0"/>
              <a:cs typeface="Times New Roman" panose="02020603050405020304" pitchFamily="18" charset="0"/>
            </a:endParaRPr>
          </a:p>
          <a:p>
            <a:pPr lvl="2"/>
            <a:r>
              <a:rPr lang="en-US" sz="2800" dirty="0" smtClean="0">
                <a:latin typeface="Times New Roman" panose="02020603050405020304" pitchFamily="18" charset="0"/>
                <a:cs typeface="Times New Roman" panose="02020603050405020304" pitchFamily="18" charset="0"/>
              </a:rPr>
              <a:t> Updating </a:t>
            </a:r>
            <a:r>
              <a:rPr lang="en-US" sz="2800" dirty="0">
                <a:latin typeface="Times New Roman" panose="02020603050405020304" pitchFamily="18" charset="0"/>
                <a:cs typeface="Times New Roman" panose="02020603050405020304" pitchFamily="18" charset="0"/>
              </a:rPr>
              <a:t>documentation of and the risk management plan as </a:t>
            </a:r>
            <a:r>
              <a:rPr lang="en-US" sz="2800" dirty="0" smtClean="0">
                <a:latin typeface="Times New Roman" panose="02020603050405020304" pitchFamily="18" charset="0"/>
                <a:cs typeface="Times New Roman" panose="02020603050405020304" pitchFamily="18" charset="0"/>
              </a:rPr>
              <a:t>necessary</a:t>
            </a:r>
          </a:p>
          <a:p>
            <a:pPr marL="411480" lvl="2" indent="0">
              <a:buNone/>
            </a:pPr>
            <a:endParaRPr lang="en-US" sz="1000" dirty="0" smtClean="0">
              <a:latin typeface="Times New Roman" panose="02020603050405020304" pitchFamily="18" charset="0"/>
              <a:cs typeface="Times New Roman" panose="02020603050405020304" pitchFamily="18" charset="0"/>
            </a:endParaRPr>
          </a:p>
          <a:p>
            <a:pPr lvl="2"/>
            <a:r>
              <a:rPr lang="en-US" sz="2800" dirty="0" smtClean="0">
                <a:latin typeface="Times New Roman" panose="02020603050405020304" pitchFamily="18" charset="0"/>
                <a:cs typeface="Times New Roman" panose="02020603050405020304" pitchFamily="18" charset="0"/>
              </a:rPr>
              <a:t> Review </a:t>
            </a:r>
            <a:r>
              <a:rPr lang="en-US" sz="2800" dirty="0">
                <a:latin typeface="Times New Roman" panose="02020603050405020304" pitchFamily="18" charset="0"/>
                <a:cs typeface="Times New Roman" panose="02020603050405020304" pitchFamily="18" charset="0"/>
              </a:rPr>
              <a:t>the occurrences of incidents and the consequences associated with </a:t>
            </a:r>
            <a:r>
              <a:rPr lang="en-US" sz="2800" dirty="0" smtClean="0">
                <a:latin typeface="Times New Roman" panose="02020603050405020304" pitchFamily="18" charset="0"/>
                <a:cs typeface="Times New Roman" panose="02020603050405020304" pitchFamily="18" charset="0"/>
              </a:rPr>
              <a:t>them</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11617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62" y="269633"/>
            <a:ext cx="8651630" cy="1356360"/>
          </a:xfrm>
        </p:spPr>
        <p:txBody>
          <a:bodyPr>
            <a:normAutofit/>
          </a:bodyPr>
          <a:lstStyle/>
          <a:p>
            <a:r>
              <a:rPr lang="en-US" dirty="0">
                <a:latin typeface="Times New Roman" panose="02020603050405020304" pitchFamily="18" charset="0"/>
                <a:cs typeface="Times New Roman" panose="02020603050405020304" pitchFamily="18" charset="0"/>
              </a:rPr>
              <a:t>Steps in the Risk Management Process </a:t>
            </a:r>
            <a:r>
              <a:rPr lang="en-US" sz="3100" dirty="0">
                <a:latin typeface="Times New Roman" panose="02020603050405020304" pitchFamily="18" charset="0"/>
                <a:cs typeface="Times New Roman" panose="02020603050405020304" pitchFamily="18" charset="0"/>
              </a:rPr>
              <a:t>(cont.)</a:t>
            </a:r>
            <a:endParaRPr lang="en-AU" sz="31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88934" y="1551989"/>
            <a:ext cx="7306952" cy="4408543"/>
          </a:xfrm>
        </p:spPr>
        <p:txBody>
          <a:bodyPr>
            <a:noAutofit/>
          </a:bodyPr>
          <a:lstStyle/>
          <a:p>
            <a:pPr marL="34290" lvl="0" indent="0" algn="ctr">
              <a:buNone/>
            </a:pPr>
            <a:r>
              <a:rPr lang="en-US" sz="2800" dirty="0" smtClean="0">
                <a:latin typeface="Times New Roman" panose="02020603050405020304" pitchFamily="18" charset="0"/>
                <a:cs typeface="Times New Roman" panose="02020603050405020304" pitchFamily="18" charset="0"/>
              </a:rPr>
              <a:t>Risk monitoring</a:t>
            </a:r>
            <a:endParaRPr lang="en-US" sz="2800" dirty="0">
              <a:latin typeface="Times New Roman" panose="02020603050405020304" pitchFamily="18" charset="0"/>
              <a:cs typeface="Times New Roman" panose="02020603050405020304" pitchFamily="18" charset="0"/>
            </a:endParaRPr>
          </a:p>
          <a:p>
            <a:pPr marL="205740" lvl="1" indent="0">
              <a:buNone/>
            </a:pPr>
            <a:r>
              <a:rPr lang="en-US" dirty="0" smtClean="0">
                <a:solidFill>
                  <a:schemeClr val="accent1">
                    <a:lumMod val="50000"/>
                  </a:schemeClr>
                </a:solidFill>
                <a:latin typeface="Times New Roman" panose="02020603050405020304" pitchFamily="18" charset="0"/>
                <a:cs typeface="Times New Roman" panose="02020603050405020304" pitchFamily="18" charset="0"/>
              </a:rPr>
              <a:t>Common </a:t>
            </a:r>
            <a:r>
              <a:rPr lang="en-US" dirty="0">
                <a:solidFill>
                  <a:schemeClr val="accent1">
                    <a:lumMod val="50000"/>
                  </a:schemeClr>
                </a:solidFill>
                <a:latin typeface="Times New Roman" panose="02020603050405020304" pitchFamily="18" charset="0"/>
                <a:cs typeface="Times New Roman" panose="02020603050405020304" pitchFamily="18" charset="0"/>
              </a:rPr>
              <a:t>monitoring strategies at the evaluation stage of the event include</a:t>
            </a:r>
            <a:r>
              <a:rPr lang="en-US" dirty="0" smtClean="0">
                <a:solidFill>
                  <a:schemeClr val="accent1">
                    <a:lumMod val="50000"/>
                  </a:schemeClr>
                </a:solidFill>
                <a:latin typeface="Times New Roman" panose="02020603050405020304" pitchFamily="18" charset="0"/>
                <a:cs typeface="Times New Roman" panose="02020603050405020304" pitchFamily="18" charset="0"/>
              </a:rPr>
              <a:t>:</a:t>
            </a:r>
            <a:endParaRPr lang="en-US" dirty="0">
              <a:solidFill>
                <a:schemeClr val="accent1">
                  <a:lumMod val="50000"/>
                </a:schemeClr>
              </a:solidFill>
              <a:latin typeface="Times New Roman" panose="02020603050405020304" pitchFamily="18" charset="0"/>
              <a:cs typeface="Times New Roman" panose="02020603050405020304" pitchFamily="18" charset="0"/>
            </a:endParaRPr>
          </a:p>
          <a:p>
            <a:pPr lvl="2"/>
            <a:r>
              <a:rPr lang="en-US" sz="2800" dirty="0" smtClean="0">
                <a:latin typeface="Times New Roman" panose="02020603050405020304" pitchFamily="18" charset="0"/>
                <a:cs typeface="Times New Roman" panose="02020603050405020304" pitchFamily="18" charset="0"/>
              </a:rPr>
              <a:t>Review unexpected occurrences and develop a plan to mitigate or manage them in the future </a:t>
            </a:r>
          </a:p>
          <a:p>
            <a:pPr lvl="2"/>
            <a:r>
              <a:rPr lang="en-US" sz="2800" dirty="0" smtClean="0">
                <a:latin typeface="Times New Roman" panose="02020603050405020304" pitchFamily="18" charset="0"/>
                <a:cs typeface="Times New Roman" panose="02020603050405020304" pitchFamily="18" charset="0"/>
              </a:rPr>
              <a:t>Gather information from managers, employees, and volunteers to determine any other risk management issues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69917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idx="1"/>
          </p:nvPr>
        </p:nvSpPr>
        <p:spPr/>
        <p:txBody>
          <a:bodyPr/>
          <a:lstStyle/>
          <a:p>
            <a:pPr marL="491490" indent="-457200">
              <a:buAutoNum type="arabicPeriod"/>
            </a:pPr>
            <a:r>
              <a:rPr lang="en-US" dirty="0" smtClean="0"/>
              <a:t>Identify potential risks that may occur at your event</a:t>
            </a:r>
          </a:p>
          <a:p>
            <a:pPr marL="491490" indent="-457200">
              <a:buAutoNum type="arabicPeriod"/>
            </a:pPr>
            <a:r>
              <a:rPr lang="en-US" dirty="0" smtClean="0"/>
              <a:t>Categorize each risk</a:t>
            </a:r>
          </a:p>
          <a:p>
            <a:pPr marL="491490" indent="-457200">
              <a:buAutoNum type="arabicPeriod"/>
            </a:pPr>
            <a:r>
              <a:rPr lang="en-US" dirty="0" smtClean="0"/>
              <a:t>Complete a simple risk assessment for each of the risks</a:t>
            </a:r>
          </a:p>
          <a:p>
            <a:pPr marL="491490" indent="-457200">
              <a:buAutoNum type="arabicPeriod"/>
            </a:pPr>
            <a:endParaRPr lang="en-US" dirty="0" smtClean="0"/>
          </a:p>
          <a:p>
            <a:pPr marL="491490" indent="-457200">
              <a:buAutoNum type="arabicPeriod"/>
            </a:pPr>
            <a:endParaRPr lang="en-US" dirty="0"/>
          </a:p>
        </p:txBody>
      </p:sp>
    </p:spTree>
    <p:extLst>
      <p:ext uri="{BB962C8B-B14F-4D97-AF65-F5344CB8AC3E}">
        <p14:creationId xmlns:p14="http://schemas.microsoft.com/office/powerpoint/2010/main" val="3546499471"/>
      </p:ext>
    </p:extLst>
  </p:cSld>
  <p:clrMapOvr>
    <a:masterClrMapping/>
  </p:clrMapOvr>
  <p:timing>
    <p:tnLst>
      <p:par>
        <p:cTn id="1" dur="indefinite" restart="never" nodeType="tmRoot"/>
      </p:par>
    </p:tn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TM03457444[[fn=Basis]]</Template>
  <TotalTime>402</TotalTime>
  <Words>884</Words>
  <Application>Microsoft Office PowerPoint</Application>
  <PresentationFormat>On-screen Show (4:3)</PresentationFormat>
  <Paragraphs>105</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Calibri</vt:lpstr>
      <vt:lpstr>Corbel</vt:lpstr>
      <vt:lpstr>Times New Roman</vt:lpstr>
      <vt:lpstr>Basis</vt:lpstr>
      <vt:lpstr>PowerPoint Presentation</vt:lpstr>
      <vt:lpstr>Objectives</vt:lpstr>
      <vt:lpstr>What is Risk?</vt:lpstr>
      <vt:lpstr>Types of Risk</vt:lpstr>
      <vt:lpstr>Types of Risk (cont.)</vt:lpstr>
      <vt:lpstr>Terrorism and Sport</vt:lpstr>
      <vt:lpstr>What is Risk Management?</vt:lpstr>
      <vt:lpstr>What are the Benefits of Good Risk Management?</vt:lpstr>
      <vt:lpstr>Steps in the Risk Management Process</vt:lpstr>
      <vt:lpstr>Steps in the Risk Management Process (cont.)</vt:lpstr>
      <vt:lpstr>Steps in the Risk Management Process (cont.)</vt:lpstr>
      <vt:lpstr>Steps in the Risk Management Process (cont.)</vt:lpstr>
      <vt:lpstr>Steps in the Risk Management Process (cont.)</vt:lpstr>
      <vt:lpstr>Steps in the Risk Management Process (cont.)</vt:lpstr>
      <vt:lpstr>Steps in the Risk Management Process (cont.)</vt:lpstr>
      <vt:lpstr>Steps in the Risk Management Process (cont.)</vt:lpstr>
      <vt:lpstr>Assignment</vt:lpstr>
    </vt:vector>
  </TitlesOfParts>
  <Company>University of Delaware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 Event &amp; Facility Management</dc:title>
  <dc:creator>Melanie Poudevigne</dc:creator>
  <cp:lastModifiedBy>Melanie Poudevigne</cp:lastModifiedBy>
  <cp:revision>46</cp:revision>
  <dcterms:created xsi:type="dcterms:W3CDTF">2014-07-28T19:28:30Z</dcterms:created>
  <dcterms:modified xsi:type="dcterms:W3CDTF">2021-09-14T15:39:20Z</dcterms:modified>
</cp:coreProperties>
</file>